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9" r:id="rId1"/>
  </p:sldMasterIdLst>
  <p:notesMasterIdLst>
    <p:notesMasterId r:id="rId17"/>
  </p:notesMasterIdLst>
  <p:handoutMasterIdLst>
    <p:handoutMasterId r:id="rId18"/>
  </p:handoutMasterIdLst>
  <p:sldIdLst>
    <p:sldId id="272" r:id="rId2"/>
    <p:sldId id="287" r:id="rId3"/>
    <p:sldId id="288" r:id="rId4"/>
    <p:sldId id="289" r:id="rId5"/>
    <p:sldId id="290" r:id="rId6"/>
    <p:sldId id="291" r:id="rId7"/>
    <p:sldId id="264" r:id="rId8"/>
    <p:sldId id="257" r:id="rId9"/>
    <p:sldId id="292" r:id="rId10"/>
    <p:sldId id="293" r:id="rId11"/>
    <p:sldId id="294" r:id="rId12"/>
    <p:sldId id="295" r:id="rId13"/>
    <p:sldId id="296" r:id="rId14"/>
    <p:sldId id="297" r:id="rId15"/>
    <p:sldId id="298" r:id="rId16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01">
          <p15:clr>
            <a:srgbClr val="A4A3A4"/>
          </p15:clr>
        </p15:guide>
        <p15:guide id="2" pos="44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A39E"/>
    <a:srgbClr val="0091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5" autoAdjust="0"/>
    <p:restoredTop sz="99322" autoAdjust="0"/>
  </p:normalViewPr>
  <p:slideViewPr>
    <p:cSldViewPr snapToGrid="0" snapToObjects="1" showGuides="1">
      <p:cViewPr>
        <p:scale>
          <a:sx n="70" d="100"/>
          <a:sy n="70" d="100"/>
        </p:scale>
        <p:origin x="1980" y="1248"/>
      </p:cViewPr>
      <p:guideLst>
        <p:guide orient="horz" pos="501"/>
        <p:guide pos="44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FD52F4-0830-4AD0-B933-CFF3C12EB21E}" type="datetimeFigureOut">
              <a:rPr lang="es-ES" smtClean="0"/>
              <a:t>04/05/2017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E3166-1529-4361-A3A8-BCA2D751DA4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0390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8454C2-83E7-41CF-AA70-A0F829FD9E83}" type="datetimeFigureOut">
              <a:rPr lang="es-ES" smtClean="0"/>
              <a:t>04/05/2017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2B15C-CB15-4762-923E-C1F31784683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9185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1 7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908300" cy="68580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8300" y="1501686"/>
            <a:ext cx="4904876" cy="137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23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908300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9138" y="312738"/>
            <a:ext cx="173355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62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908300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9138" y="291338"/>
            <a:ext cx="1810421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62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908300" cy="6858000"/>
          </a:xfrm>
          <a:prstGeom prst="rect">
            <a:avLst/>
          </a:prstGeom>
        </p:spPr>
      </p:pic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9138" y="291338"/>
            <a:ext cx="1810421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48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908300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9138" y="291338"/>
            <a:ext cx="1810421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62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908300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9138" y="291338"/>
            <a:ext cx="1797732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19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908300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9138" y="291338"/>
            <a:ext cx="1797732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08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rgbClr val="78A39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908300" cy="6858000"/>
          </a:xfrm>
          <a:prstGeom prst="rect">
            <a:avLst/>
          </a:prstGeom>
        </p:spPr>
      </p:pic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6870" y="291338"/>
            <a:ext cx="1800000" cy="50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8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edicin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33744"/>
          </a:xfrm>
          <a:prstGeom prst="rect">
            <a:avLst/>
          </a:prstGeom>
        </p:spPr>
      </p:pic>
      <p:sp>
        <p:nvSpPr>
          <p:cNvPr id="7" name="Rettangolo 6"/>
          <p:cNvSpPr/>
          <p:nvPr userDrawn="1"/>
        </p:nvSpPr>
        <p:spPr>
          <a:xfrm>
            <a:off x="1090480" y="2193534"/>
            <a:ext cx="5465231" cy="31299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1 8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908300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9138" y="312738"/>
            <a:ext cx="173355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29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hemistr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92"/>
            <a:ext cx="9144000" cy="6333744"/>
          </a:xfrm>
          <a:prstGeom prst="rect">
            <a:avLst/>
          </a:prstGeom>
        </p:spPr>
      </p:pic>
      <p:sp>
        <p:nvSpPr>
          <p:cNvPr id="8" name="Rettangolo 7"/>
          <p:cNvSpPr/>
          <p:nvPr userDrawn="1"/>
        </p:nvSpPr>
        <p:spPr>
          <a:xfrm>
            <a:off x="1090480" y="2193534"/>
            <a:ext cx="5465231" cy="31299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1 8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908300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9138" y="291338"/>
            <a:ext cx="1810421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70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Engineerin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33744"/>
          </a:xfrm>
          <a:prstGeom prst="rect">
            <a:avLst/>
          </a:prstGeom>
        </p:spPr>
      </p:pic>
      <p:sp>
        <p:nvSpPr>
          <p:cNvPr id="8" name="Rettangolo 7"/>
          <p:cNvSpPr/>
          <p:nvPr userDrawn="1"/>
        </p:nvSpPr>
        <p:spPr>
          <a:xfrm>
            <a:off x="1090480" y="2193534"/>
            <a:ext cx="5465231" cy="31299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1 8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908300" cy="6858000"/>
          </a:xfrm>
          <a:prstGeom prst="rect">
            <a:avLst/>
          </a:prstGeom>
        </p:spPr>
      </p:pic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9138" y="291338"/>
            <a:ext cx="1810421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15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98500" cy="6858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9138" y="300430"/>
            <a:ext cx="1765300" cy="49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431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Mathematic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92"/>
            <a:ext cx="9144000" cy="6333744"/>
          </a:xfrm>
          <a:prstGeom prst="rect">
            <a:avLst/>
          </a:prstGeom>
        </p:spPr>
      </p:pic>
      <p:sp>
        <p:nvSpPr>
          <p:cNvPr id="13" name="Rettangolo 12"/>
          <p:cNvSpPr/>
          <p:nvPr userDrawn="1"/>
        </p:nvSpPr>
        <p:spPr>
          <a:xfrm>
            <a:off x="1090480" y="2193534"/>
            <a:ext cx="5465231" cy="31299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1 8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908300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9138" y="291338"/>
            <a:ext cx="1810421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09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Astronom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33744"/>
          </a:xfrm>
          <a:prstGeom prst="rect">
            <a:avLst/>
          </a:prstGeom>
        </p:spPr>
      </p:pic>
      <p:sp>
        <p:nvSpPr>
          <p:cNvPr id="8" name="Rettangolo 7"/>
          <p:cNvSpPr/>
          <p:nvPr userDrawn="1"/>
        </p:nvSpPr>
        <p:spPr>
          <a:xfrm>
            <a:off x="1090480" y="2193534"/>
            <a:ext cx="5465231" cy="31299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1 8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908300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9138" y="291338"/>
            <a:ext cx="1797732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65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Physic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2"/>
            <a:ext cx="9144000" cy="6333744"/>
          </a:xfrm>
          <a:prstGeom prst="rect">
            <a:avLst/>
          </a:prstGeom>
        </p:spPr>
      </p:pic>
      <p:sp>
        <p:nvSpPr>
          <p:cNvPr id="8" name="Rettangolo 7"/>
          <p:cNvSpPr/>
          <p:nvPr userDrawn="1"/>
        </p:nvSpPr>
        <p:spPr>
          <a:xfrm>
            <a:off x="1090480" y="2193534"/>
            <a:ext cx="5465231" cy="31299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1 8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908300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9138" y="291338"/>
            <a:ext cx="1797732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683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42"/>
            <a:ext cx="9144000" cy="6333744"/>
          </a:xfrm>
          <a:prstGeom prst="rect">
            <a:avLst/>
          </a:prstGeom>
        </p:spPr>
      </p:pic>
      <p:sp>
        <p:nvSpPr>
          <p:cNvPr id="8" name="Rettangolo 7"/>
          <p:cNvSpPr/>
          <p:nvPr userDrawn="1"/>
        </p:nvSpPr>
        <p:spPr>
          <a:xfrm>
            <a:off x="1090480" y="2193534"/>
            <a:ext cx="5465231" cy="312995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Connettore 1 8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rgbClr val="78A39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908300" cy="68580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6870" y="291338"/>
            <a:ext cx="1800000" cy="50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18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800156" y="558352"/>
            <a:ext cx="2133600" cy="365125"/>
          </a:xfrm>
        </p:spPr>
        <p:txBody>
          <a:bodyPr/>
          <a:lstStyle/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98500" cy="6858000"/>
          </a:xfrm>
          <a:prstGeom prst="rect">
            <a:avLst/>
          </a:prstGeom>
        </p:spPr>
      </p:pic>
      <p:cxnSp>
        <p:nvCxnSpPr>
          <p:cNvPr id="6" name="Connettore 1 5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9138" y="312738"/>
            <a:ext cx="173355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22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98500" cy="6858000"/>
          </a:xfrm>
          <a:prstGeom prst="rect">
            <a:avLst/>
          </a:prstGeom>
        </p:spPr>
      </p:pic>
      <p:cxnSp>
        <p:nvCxnSpPr>
          <p:cNvPr id="9" name="Connettore 1 8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rgbClr val="0091B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9138" y="291338"/>
            <a:ext cx="1810421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5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985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9138" y="291338"/>
            <a:ext cx="1810421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50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98500" cy="68580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9138" y="291338"/>
            <a:ext cx="1797732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37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985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9138" y="291338"/>
            <a:ext cx="1797732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567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ttore 1 8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rgbClr val="78A39E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98500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6870" y="291338"/>
            <a:ext cx="1800000" cy="50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24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cxnSp>
        <p:nvCxnSpPr>
          <p:cNvPr id="8" name="Connettore 1 7"/>
          <p:cNvCxnSpPr/>
          <p:nvPr userDrawn="1"/>
        </p:nvCxnSpPr>
        <p:spPr>
          <a:xfrm>
            <a:off x="313553" y="6488998"/>
            <a:ext cx="807715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908300" cy="6858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9138" y="300430"/>
            <a:ext cx="1765300" cy="49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41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KICK OFF MEETING _ 15 APRIL 2016 _ WARSAW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  <p:sp>
        <p:nvSpPr>
          <p:cNvPr id="7" name="Rettangolo 6"/>
          <p:cNvSpPr/>
          <p:nvPr userDrawn="1"/>
        </p:nvSpPr>
        <p:spPr>
          <a:xfrm>
            <a:off x="5050118" y="255589"/>
            <a:ext cx="3851121" cy="263036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r"/>
            <a:r>
              <a:rPr lang="it-IT" sz="1100" b="1" dirty="0" smtClean="0">
                <a:solidFill>
                  <a:schemeClr val="tx1"/>
                </a:solidFill>
                <a:latin typeface="Open Sans"/>
                <a:cs typeface="Open Sans"/>
              </a:rPr>
              <a:t>CEP Cantabria </a:t>
            </a:r>
            <a:r>
              <a:rPr lang="it-IT" sz="1100" b="1" dirty="0" smtClean="0">
                <a:solidFill>
                  <a:schemeClr val="tx1"/>
                </a:solidFill>
                <a:latin typeface="Open Sans"/>
                <a:cs typeface="Open Sans"/>
              </a:rPr>
              <a:t>/ </a:t>
            </a:r>
            <a:r>
              <a:rPr lang="it-IT" sz="1100" dirty="0" smtClean="0">
                <a:solidFill>
                  <a:schemeClr val="tx1"/>
                </a:solidFill>
                <a:latin typeface="Open Sans"/>
                <a:cs typeface="Open Sans"/>
              </a:rPr>
              <a:t>11/10/2016</a:t>
            </a:r>
            <a:endParaRPr lang="it-IT" sz="1100" dirty="0">
              <a:solidFill>
                <a:schemeClr val="tx1"/>
              </a:solidFill>
              <a:latin typeface="Open Sans"/>
              <a:cs typeface="Open Sans"/>
            </a:endParaRPr>
          </a:p>
        </p:txBody>
      </p:sp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8461639" y="6460122"/>
            <a:ext cx="443277" cy="294997"/>
          </a:xfrm>
          <a:prstGeom prst="rect">
            <a:avLst/>
          </a:prstGeom>
        </p:spPr>
      </p:pic>
      <p:sp>
        <p:nvSpPr>
          <p:cNvPr id="9" name="Segnaposto piè di pagina 4"/>
          <p:cNvSpPr txBox="1">
            <a:spLocks/>
          </p:cNvSpPr>
          <p:nvPr userDrawn="1"/>
        </p:nvSpPr>
        <p:spPr>
          <a:xfrm>
            <a:off x="322681" y="6520479"/>
            <a:ext cx="8068028" cy="234641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/>
          <a:lstStyle>
            <a:defPPr>
              <a:defRPr lang="it-IT"/>
            </a:defPPr>
            <a:lvl1pPr marL="0" algn="l" defTabSz="457200" rtl="0" eaLnBrk="1" latinLnBrk="0" hangingPunct="1">
              <a:defRPr sz="1100" kern="1200">
                <a:solidFill>
                  <a:schemeClr val="bg1">
                    <a:lumMod val="6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 smtClean="0">
                <a:solidFill>
                  <a:schemeClr val="tx1"/>
                </a:solidFill>
              </a:rPr>
              <a:t>This project has received funding from the European Union’s Horizon 2020 research and innovation </a:t>
            </a:r>
            <a:r>
              <a:rPr lang="en-US" sz="900" dirty="0" err="1" smtClean="0">
                <a:solidFill>
                  <a:schemeClr val="tx1"/>
                </a:solidFill>
              </a:rPr>
              <a:t>programme</a:t>
            </a:r>
            <a:r>
              <a:rPr lang="en-US" sz="900" dirty="0" smtClean="0">
                <a:solidFill>
                  <a:schemeClr val="tx1"/>
                </a:solidFill>
              </a:rPr>
              <a:t> under grant agreement No. 710577</a:t>
            </a:r>
            <a:endParaRPr lang="it-IT" sz="900" dirty="0">
              <a:solidFill>
                <a:schemeClr val="tx1"/>
              </a:solidFill>
            </a:endParaRPr>
          </a:p>
        </p:txBody>
      </p:sp>
      <p:sp>
        <p:nvSpPr>
          <p:cNvPr id="10" name="Segnaposto numero diapositiva 5"/>
          <p:cNvSpPr txBox="1">
            <a:spLocks/>
          </p:cNvSpPr>
          <p:nvPr userDrawn="1"/>
        </p:nvSpPr>
        <p:spPr>
          <a:xfrm>
            <a:off x="6834389" y="498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E94F0D-18EF-4546-A6DC-5481BC74868F}" type="slidenum">
              <a:rPr lang="it-IT" smtClean="0">
                <a:latin typeface="Open Sans"/>
                <a:cs typeface="Open Sans"/>
              </a:rPr>
              <a:pPr/>
              <a:t>‹Nº›</a:t>
            </a:fld>
            <a:endParaRPr lang="it-IT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10849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694" r:id="rId2"/>
    <p:sldLayoutId id="2147483806" r:id="rId3"/>
    <p:sldLayoutId id="2147483715" r:id="rId4"/>
    <p:sldLayoutId id="2147483813" r:id="rId5"/>
    <p:sldLayoutId id="2147483814" r:id="rId6"/>
    <p:sldLayoutId id="2147483815" r:id="rId7"/>
    <p:sldLayoutId id="2147483830" r:id="rId8"/>
    <p:sldLayoutId id="2147483822" r:id="rId9"/>
    <p:sldLayoutId id="2147483817" r:id="rId10"/>
    <p:sldLayoutId id="2147483818" r:id="rId11"/>
    <p:sldLayoutId id="2147483816" r:id="rId12"/>
    <p:sldLayoutId id="2147483819" r:id="rId13"/>
    <p:sldLayoutId id="2147483820" r:id="rId14"/>
    <p:sldLayoutId id="2147483821" r:id="rId15"/>
    <p:sldLayoutId id="2147483831" r:id="rId16"/>
    <p:sldLayoutId id="2147483824" r:id="rId17"/>
    <p:sldLayoutId id="2147483825" r:id="rId18"/>
    <p:sldLayoutId id="2147483826" r:id="rId19"/>
    <p:sldLayoutId id="2147483827" r:id="rId20"/>
    <p:sldLayoutId id="2147483828" r:id="rId21"/>
    <p:sldLayoutId id="2147483829" r:id="rId22"/>
    <p:sldLayoutId id="2147483832" r:id="rId2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2920551" y="5471600"/>
            <a:ext cx="5984365" cy="50994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it-IT" sz="1800" dirty="0" smtClean="0">
                <a:solidFill>
                  <a:srgbClr val="7F7F7F"/>
                </a:solidFill>
                <a:latin typeface="Open Sans"/>
                <a:cs typeface="Open Sans"/>
              </a:rPr>
              <a:t>CEP Cantabria, 11 de octubre de 2016</a:t>
            </a:r>
            <a:endParaRPr lang="it-IT" sz="1800" dirty="0">
              <a:solidFill>
                <a:srgbClr val="7F7F7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19354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5" r="25143" b="38459"/>
          <a:stretch/>
        </p:blipFill>
        <p:spPr>
          <a:xfrm>
            <a:off x="9241" y="-177423"/>
            <a:ext cx="9599344" cy="679672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812000" y="84187"/>
            <a:ext cx="47079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Fuente: </a:t>
            </a:r>
            <a:r>
              <a:rPr lang="en-US" sz="1100" dirty="0" smtClean="0"/>
              <a:t>http://cordis.europa.eu/programme/rcn/665134_en.html</a:t>
            </a:r>
            <a:endParaRPr lang="es-ES" sz="1100" dirty="0"/>
          </a:p>
        </p:txBody>
      </p:sp>
      <p:sp>
        <p:nvSpPr>
          <p:cNvPr id="10" name="Rectángulo 9"/>
          <p:cNvSpPr/>
          <p:nvPr/>
        </p:nvSpPr>
        <p:spPr>
          <a:xfrm>
            <a:off x="415636" y="5641485"/>
            <a:ext cx="8525164" cy="166255"/>
          </a:xfrm>
          <a:prstGeom prst="rect">
            <a:avLst/>
          </a:prstGeom>
          <a:solidFill>
            <a:srgbClr val="FF0000">
              <a:alpha val="44000"/>
            </a:srgbClr>
          </a:solidFill>
          <a:ln>
            <a:solidFill>
              <a:srgbClr val="FF0000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5327780" y="5475230"/>
            <a:ext cx="3613020" cy="166255"/>
          </a:xfrm>
          <a:prstGeom prst="rect">
            <a:avLst/>
          </a:prstGeom>
          <a:solidFill>
            <a:srgbClr val="FF0000">
              <a:alpha val="44000"/>
            </a:srgbClr>
          </a:solidFill>
          <a:ln cap="flat">
            <a:solidFill>
              <a:srgbClr val="FF0000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415636" y="5798409"/>
            <a:ext cx="1515801" cy="166255"/>
          </a:xfrm>
          <a:prstGeom prst="rect">
            <a:avLst/>
          </a:prstGeom>
          <a:solidFill>
            <a:srgbClr val="FF0000">
              <a:alpha val="44000"/>
            </a:srgbClr>
          </a:solidFill>
          <a:ln>
            <a:solidFill>
              <a:srgbClr val="FF0000"/>
            </a:solidFill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361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258570"/>
            <a:ext cx="6477000" cy="4279446"/>
          </a:xfrm>
          <a:prstGeom prst="rect">
            <a:avLst/>
          </a:prstGeom>
        </p:spPr>
      </p:pic>
      <p:grpSp>
        <p:nvGrpSpPr>
          <p:cNvPr id="13" name="Grupo 12"/>
          <p:cNvGrpSpPr>
            <a:grpSpLocks noChangeAspect="1"/>
          </p:cNvGrpSpPr>
          <p:nvPr/>
        </p:nvGrpSpPr>
        <p:grpSpPr>
          <a:xfrm>
            <a:off x="1083808" y="3187161"/>
            <a:ext cx="1289911" cy="784338"/>
            <a:chOff x="606136" y="1216603"/>
            <a:chExt cx="4924110" cy="2653674"/>
          </a:xfrm>
        </p:grpSpPr>
        <p:grpSp>
          <p:nvGrpSpPr>
            <p:cNvPr id="14" name="Grupo 13"/>
            <p:cNvGrpSpPr>
              <a:grpSpLocks noChangeAspect="1"/>
            </p:cNvGrpSpPr>
            <p:nvPr/>
          </p:nvGrpSpPr>
          <p:grpSpPr>
            <a:xfrm>
              <a:off x="706549" y="2775905"/>
              <a:ext cx="4823697" cy="1094372"/>
              <a:chOff x="1534905" y="2910209"/>
              <a:chExt cx="3639741" cy="825763"/>
            </a:xfrm>
          </p:grpSpPr>
          <p:pic>
            <p:nvPicPr>
              <p:cNvPr id="16" name="Imagen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4905" y="2910209"/>
                <a:ext cx="823403" cy="825763"/>
              </a:xfrm>
              <a:prstGeom prst="rect">
                <a:avLst/>
              </a:prstGeom>
            </p:spPr>
          </p:pic>
          <p:pic>
            <p:nvPicPr>
              <p:cNvPr id="17" name="Imagen 16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60956" y="2910209"/>
                <a:ext cx="2713690" cy="825763"/>
              </a:xfrm>
              <a:prstGeom prst="rect">
                <a:avLst/>
              </a:prstGeom>
            </p:spPr>
          </p:pic>
        </p:grpSp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136" y="1216603"/>
              <a:ext cx="4924110" cy="1559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565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>
            <a:grpSpLocks noChangeAspect="1"/>
          </p:cNvGrpSpPr>
          <p:nvPr/>
        </p:nvGrpSpPr>
        <p:grpSpPr>
          <a:xfrm>
            <a:off x="0" y="1502348"/>
            <a:ext cx="8750868" cy="4516381"/>
            <a:chOff x="847002" y="252482"/>
            <a:chExt cx="10643737" cy="5493303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0379" y="3265146"/>
              <a:ext cx="1800000" cy="1800000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3787" y="3466734"/>
              <a:ext cx="1598412" cy="1598412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2997" y="3265146"/>
              <a:ext cx="1800000" cy="1800000"/>
            </a:xfrm>
            <a:prstGeom prst="rect">
              <a:avLst/>
            </a:prstGeom>
          </p:spPr>
        </p:pic>
        <p:grpSp>
          <p:nvGrpSpPr>
            <p:cNvPr id="21" name="Grupo 20"/>
            <p:cNvGrpSpPr/>
            <p:nvPr/>
          </p:nvGrpSpPr>
          <p:grpSpPr>
            <a:xfrm>
              <a:off x="847002" y="252482"/>
              <a:ext cx="10635591" cy="1864652"/>
              <a:chOff x="847002" y="252482"/>
              <a:chExt cx="10635591" cy="1864652"/>
            </a:xfrm>
          </p:grpSpPr>
          <p:pic>
            <p:nvPicPr>
              <p:cNvPr id="29" name="Imagen 2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7396" y="317134"/>
                <a:ext cx="1800000" cy="1800000"/>
              </a:xfrm>
              <a:prstGeom prst="rect">
                <a:avLst/>
              </a:prstGeom>
            </p:spPr>
          </p:pic>
          <p:pic>
            <p:nvPicPr>
              <p:cNvPr id="30" name="Imagen 2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2199" y="252482"/>
                <a:ext cx="1800000" cy="1800000"/>
              </a:xfrm>
              <a:prstGeom prst="rect">
                <a:avLst/>
              </a:prstGeom>
            </p:spPr>
          </p:pic>
          <p:pic>
            <p:nvPicPr>
              <p:cNvPr id="31" name="Imagen 3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82593" y="317134"/>
                <a:ext cx="1800000" cy="1800000"/>
              </a:xfrm>
              <a:prstGeom prst="rect">
                <a:avLst/>
              </a:prstGeom>
            </p:spPr>
          </p:pic>
          <p:pic>
            <p:nvPicPr>
              <p:cNvPr id="32" name="Imagen 3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002" y="317134"/>
                <a:ext cx="1800000" cy="1800000"/>
              </a:xfrm>
              <a:prstGeom prst="rect">
                <a:avLst/>
              </a:prstGeom>
            </p:spPr>
          </p:pic>
        </p:grpSp>
        <p:sp>
          <p:nvSpPr>
            <p:cNvPr id="22" name="Rectángulo 21"/>
            <p:cNvSpPr/>
            <p:nvPr/>
          </p:nvSpPr>
          <p:spPr>
            <a:xfrm>
              <a:off x="1157738" y="2117134"/>
              <a:ext cx="117852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800" dirty="0" smtClean="0">
                  <a:latin typeface="MS Reference Sans Serif" panose="020B0604030504040204" pitchFamily="34" charset="0"/>
                </a:rPr>
                <a:t>Física</a:t>
              </a:r>
              <a:endParaRPr lang="es-ES" sz="2800" dirty="0">
                <a:latin typeface="MS Reference Sans Serif" panose="020B0604030504040204" pitchFamily="34" charset="0"/>
              </a:endParaRPr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3870499" y="2117134"/>
              <a:ext cx="164339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800" dirty="0" smtClean="0">
                  <a:latin typeface="MS Reference Sans Serif" panose="020B0604030504040204" pitchFamily="34" charset="0"/>
                </a:rPr>
                <a:t>Química</a:t>
              </a:r>
              <a:endParaRPr lang="es-ES" sz="2800" dirty="0">
                <a:latin typeface="MS Reference Sans Serif" panose="020B0604030504040204" pitchFamily="34" charset="0"/>
              </a:endParaRPr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6633755" y="2117134"/>
              <a:ext cx="200728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800" dirty="0" smtClean="0">
                  <a:latin typeface="MS Reference Sans Serif" panose="020B0604030504040204" pitchFamily="34" charset="0"/>
                </a:rPr>
                <a:t>Ingeniería</a:t>
              </a:r>
              <a:endParaRPr lang="es-ES" sz="2800" dirty="0">
                <a:latin typeface="MS Reference Sans Serif" panose="020B0604030504040204" pitchFamily="34" charset="0"/>
              </a:endParaRPr>
            </a:p>
          </p:txBody>
        </p:sp>
        <p:sp>
          <p:nvSpPr>
            <p:cNvPr id="25" name="Rectángulo 24"/>
            <p:cNvSpPr/>
            <p:nvPr/>
          </p:nvSpPr>
          <p:spPr>
            <a:xfrm>
              <a:off x="9738336" y="2117134"/>
              <a:ext cx="175240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800" dirty="0" smtClean="0">
                  <a:latin typeface="MS Reference Sans Serif" panose="020B0604030504040204" pitchFamily="34" charset="0"/>
                </a:rPr>
                <a:t>Medicina</a:t>
              </a:r>
              <a:endParaRPr lang="es-ES" sz="2800" dirty="0">
                <a:latin typeface="MS Reference Sans Serif" panose="020B0604030504040204" pitchFamily="34" charset="0"/>
              </a:endParaRPr>
            </a:p>
          </p:txBody>
        </p:sp>
        <p:sp>
          <p:nvSpPr>
            <p:cNvPr id="26" name="Rectángulo 25"/>
            <p:cNvSpPr/>
            <p:nvPr/>
          </p:nvSpPr>
          <p:spPr>
            <a:xfrm>
              <a:off x="5150521" y="5222565"/>
              <a:ext cx="223971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800" dirty="0" smtClean="0">
                  <a:latin typeface="MS Reference Sans Serif" panose="020B0604030504040204" pitchFamily="34" charset="0"/>
                </a:rPr>
                <a:t>Astronomía</a:t>
              </a:r>
              <a:endParaRPr lang="es-ES" sz="2800" dirty="0">
                <a:latin typeface="MS Reference Sans Serif" panose="020B0604030504040204" pitchFamily="34" charset="0"/>
              </a:endParaRPr>
            </a:p>
          </p:txBody>
        </p:sp>
        <p:sp>
          <p:nvSpPr>
            <p:cNvPr id="27" name="Rectángulo 26"/>
            <p:cNvSpPr/>
            <p:nvPr/>
          </p:nvSpPr>
          <p:spPr>
            <a:xfrm>
              <a:off x="1918134" y="5220559"/>
              <a:ext cx="24545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800" dirty="0" smtClean="0">
                  <a:latin typeface="MS Reference Sans Serif" panose="020B0604030504040204" pitchFamily="34" charset="0"/>
                </a:rPr>
                <a:t>Matemáticas</a:t>
              </a:r>
              <a:endParaRPr lang="es-ES" sz="2800" dirty="0">
                <a:latin typeface="MS Reference Sans Serif" panose="020B0604030504040204" pitchFamily="34" charset="0"/>
              </a:endParaRPr>
            </a:p>
          </p:txBody>
        </p:sp>
        <p:sp>
          <p:nvSpPr>
            <p:cNvPr id="28" name="Rectángulo 27"/>
            <p:cNvSpPr/>
            <p:nvPr/>
          </p:nvSpPr>
          <p:spPr>
            <a:xfrm>
              <a:off x="7773559" y="5220559"/>
              <a:ext cx="35028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800" dirty="0" smtClean="0">
                  <a:latin typeface="MS Reference Sans Serif" panose="020B0604030504040204" pitchFamily="34" charset="0"/>
                </a:rPr>
                <a:t>Ciencia Ciudadana</a:t>
              </a:r>
              <a:endParaRPr lang="es-ES" sz="2800" dirty="0">
                <a:latin typeface="MS Reference Sans Serif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3149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o 32"/>
          <p:cNvGrpSpPr/>
          <p:nvPr/>
        </p:nvGrpSpPr>
        <p:grpSpPr>
          <a:xfrm>
            <a:off x="1296655" y="1170226"/>
            <a:ext cx="7142094" cy="4900137"/>
            <a:chOff x="1777971" y="774441"/>
            <a:chExt cx="7142094" cy="4900137"/>
          </a:xfrm>
        </p:grpSpPr>
        <p:pic>
          <p:nvPicPr>
            <p:cNvPr id="34" name="Imagen 3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3046" r="-143" b="3242"/>
            <a:stretch/>
          </p:blipFill>
          <p:spPr>
            <a:xfrm>
              <a:off x="1903447" y="774441"/>
              <a:ext cx="2113871" cy="1978090"/>
            </a:xfrm>
            <a:prstGeom prst="rect">
              <a:avLst/>
            </a:prstGeom>
          </p:spPr>
        </p:pic>
        <p:pic>
          <p:nvPicPr>
            <p:cNvPr id="35" name="Imagen 3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73" r="1768" b="14858"/>
            <a:stretch/>
          </p:blipFill>
          <p:spPr>
            <a:xfrm>
              <a:off x="6074229" y="823774"/>
              <a:ext cx="2845836" cy="1980702"/>
            </a:xfrm>
            <a:prstGeom prst="rect">
              <a:avLst/>
            </a:prstGeom>
          </p:spPr>
        </p:pic>
        <p:pic>
          <p:nvPicPr>
            <p:cNvPr id="36" name="Imagen 3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8" r="14660"/>
            <a:stretch/>
          </p:blipFill>
          <p:spPr>
            <a:xfrm>
              <a:off x="6954858" y="3320968"/>
              <a:ext cx="1666628" cy="2353610"/>
            </a:xfrm>
            <a:prstGeom prst="rect">
              <a:avLst/>
            </a:prstGeom>
          </p:spPr>
        </p:pic>
        <p:pic>
          <p:nvPicPr>
            <p:cNvPr id="37" name="Imagen 3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6" t="1543" r="3867" b="1785"/>
            <a:stretch/>
          </p:blipFill>
          <p:spPr>
            <a:xfrm>
              <a:off x="1777971" y="3326313"/>
              <a:ext cx="2239347" cy="23482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526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25" y="2138647"/>
            <a:ext cx="3099320" cy="309932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251788" y="941695"/>
            <a:ext cx="5710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chemeClr val="accent2"/>
                </a:solidFill>
                <a:latin typeface="MS Reference Sans Serif" panose="020B0604030504040204" pitchFamily="34" charset="0"/>
              </a:rPr>
              <a:t>¿Dónde estamos ahora?</a:t>
            </a:r>
            <a:endParaRPr lang="es-ES" sz="3600" dirty="0">
              <a:solidFill>
                <a:schemeClr val="accent2"/>
              </a:solidFill>
              <a:latin typeface="MS Reference Sans Serif" panose="020B060403050404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405673" y="2350617"/>
            <a:ext cx="5738327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dirty="0" smtClean="0">
                <a:latin typeface="MS Reference Sans Serif" panose="020B0604030504040204" pitchFamily="34" charset="0"/>
              </a:rPr>
              <a:t>Fase inicial: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dirty="0" smtClean="0">
                <a:latin typeface="MS Reference Sans Serif" panose="020B0604030504040204" pitchFamily="34" charset="0"/>
              </a:rPr>
              <a:t>Recopilación de experiencias previas parecidas.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dirty="0" smtClean="0">
                <a:latin typeface="MS Reference Sans Serif" panose="020B0604030504040204" pitchFamily="34" charset="0"/>
              </a:rPr>
              <a:t>Evaluación crítica de las mismas.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s-ES" dirty="0" smtClean="0">
                <a:latin typeface="MS Reference Sans Serif" panose="020B0604030504040204" pitchFamily="34" charset="0"/>
              </a:rPr>
              <a:t>Preparación de encuestas para evaluar el impacto de las actividades a realizar: si hay cambios antes/después de realizar las actividades.</a:t>
            </a:r>
            <a:endParaRPr lang="es-ES" dirty="0">
              <a:latin typeface="MS Reference Sans Serif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32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706438" y="2228362"/>
            <a:ext cx="8358426" cy="2768138"/>
            <a:chOff x="3132313" y="604740"/>
            <a:chExt cx="8358426" cy="2768138"/>
          </a:xfrm>
        </p:grpSpPr>
        <p:sp>
          <p:nvSpPr>
            <p:cNvPr id="6" name="Rectángulo 5"/>
            <p:cNvSpPr/>
            <p:nvPr/>
          </p:nvSpPr>
          <p:spPr>
            <a:xfrm>
              <a:off x="4168029" y="604740"/>
              <a:ext cx="732271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600" dirty="0">
                  <a:latin typeface="MS Reference Sans Serif" panose="020B0604030504040204" pitchFamily="34" charset="0"/>
                </a:rPr>
                <a:t>culturacientifica_uc@unican.es</a:t>
              </a:r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7" t="23743" r="17997" b="24067"/>
            <a:stretch/>
          </p:blipFill>
          <p:spPr>
            <a:xfrm>
              <a:off x="3132313" y="1619785"/>
              <a:ext cx="793425" cy="646331"/>
            </a:xfrm>
            <a:prstGeom prst="rect">
              <a:avLst/>
            </a:prstGeom>
          </p:spPr>
        </p:pic>
        <p:sp>
          <p:nvSpPr>
            <p:cNvPr id="11" name="Rectángulo 10"/>
            <p:cNvSpPr/>
            <p:nvPr/>
          </p:nvSpPr>
          <p:spPr>
            <a:xfrm>
              <a:off x="4168029" y="1342787"/>
              <a:ext cx="3337773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600" dirty="0" smtClean="0">
                  <a:latin typeface="MS Reference Sans Serif" panose="020B0604030504040204" pitchFamily="34" charset="0"/>
                </a:rPr>
                <a:t>@</a:t>
              </a:r>
              <a:r>
                <a:rPr lang="es-ES" sz="3600" dirty="0" err="1" smtClean="0">
                  <a:latin typeface="MS Reference Sans Serif" panose="020B0604030504040204" pitchFamily="34" charset="0"/>
                </a:rPr>
                <a:t>UC_Divulga</a:t>
              </a:r>
              <a:endParaRPr lang="es-ES" sz="3600" dirty="0" smtClean="0">
                <a:latin typeface="MS Reference Sans Serif" panose="020B0604030504040204" pitchFamily="34" charset="0"/>
              </a:endParaRPr>
            </a:p>
            <a:p>
              <a:r>
                <a:rPr lang="es-ES" sz="3600" dirty="0" smtClean="0">
                  <a:latin typeface="MS Reference Sans Serif" panose="020B0604030504040204" pitchFamily="34" charset="0"/>
                </a:rPr>
                <a:t>@</a:t>
              </a:r>
              <a:r>
                <a:rPr lang="es-ES" sz="3600" dirty="0" err="1" smtClean="0">
                  <a:latin typeface="MS Reference Sans Serif" panose="020B0604030504040204" pitchFamily="34" charset="0"/>
                </a:rPr>
                <a:t>jjsaenzde</a:t>
              </a:r>
              <a:endParaRPr lang="es-ES" sz="3600" dirty="0">
                <a:latin typeface="MS Reference Sans Serif" panose="020B0604030504040204" pitchFamily="34" charset="0"/>
              </a:endParaRP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4168029" y="2726547"/>
              <a:ext cx="608839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600" dirty="0" smtClean="0">
                  <a:latin typeface="MS Reference Sans Serif" panose="020B0604030504040204" pitchFamily="34" charset="0"/>
                </a:rPr>
                <a:t>Facebook.com/</a:t>
              </a:r>
              <a:r>
                <a:rPr lang="es-ES" sz="3600" dirty="0" err="1" smtClean="0">
                  <a:latin typeface="MS Reference Sans Serif" panose="020B0604030504040204" pitchFamily="34" charset="0"/>
                </a:rPr>
                <a:t>UCDivulga</a:t>
              </a:r>
              <a:endParaRPr lang="es-ES" sz="3600" dirty="0">
                <a:latin typeface="MS Reference Sans Serif" panose="020B0604030504040204" pitchFamily="34" charset="0"/>
              </a:endParaRPr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5859" y="2726547"/>
              <a:ext cx="646331" cy="646331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5858" y="604740"/>
              <a:ext cx="646331" cy="646331"/>
            </a:xfrm>
            <a:prstGeom prst="rect">
              <a:avLst/>
            </a:prstGeom>
          </p:spPr>
        </p:pic>
      </p:grpSp>
      <p:sp>
        <p:nvSpPr>
          <p:cNvPr id="15" name="Rectángulo 14"/>
          <p:cNvSpPr/>
          <p:nvPr/>
        </p:nvSpPr>
        <p:spPr>
          <a:xfrm>
            <a:off x="1742154" y="1398600"/>
            <a:ext cx="36735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dirty="0" smtClean="0">
                <a:solidFill>
                  <a:schemeClr val="accent2"/>
                </a:solidFill>
                <a:latin typeface="MS Reference Sans Serif" panose="020B0604030504040204" pitchFamily="34" charset="0"/>
              </a:rPr>
              <a:t>stem4youth.eu</a:t>
            </a:r>
            <a:endParaRPr lang="es-ES" sz="3600" dirty="0">
              <a:solidFill>
                <a:schemeClr val="accent2"/>
              </a:solidFill>
              <a:latin typeface="MS Reference Sans Serif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88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840960" y="520689"/>
            <a:ext cx="4248940" cy="549446"/>
            <a:chOff x="665960" y="749289"/>
            <a:chExt cx="3535656" cy="457209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15" name="Grupo 14"/>
          <p:cNvGrpSpPr/>
          <p:nvPr/>
        </p:nvGrpSpPr>
        <p:grpSpPr>
          <a:xfrm>
            <a:off x="3840960" y="1100633"/>
            <a:ext cx="4248940" cy="549446"/>
            <a:chOff x="665960" y="749289"/>
            <a:chExt cx="3535656" cy="457209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26" name="Grupo 25"/>
          <p:cNvGrpSpPr/>
          <p:nvPr/>
        </p:nvGrpSpPr>
        <p:grpSpPr>
          <a:xfrm>
            <a:off x="3840960" y="1680577"/>
            <a:ext cx="4248940" cy="549446"/>
            <a:chOff x="665960" y="749289"/>
            <a:chExt cx="3535656" cy="457209"/>
          </a:xfrm>
        </p:grpSpPr>
        <p:pic>
          <p:nvPicPr>
            <p:cNvPr id="27" name="Imagen 2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28" name="Imagen 2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29" name="Imagen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30" name="Imagen 2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31" name="Imagen 3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32" name="Imagen 3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33" name="Imagen 3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34" name="Imagen 3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35" name="Imagen 3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36" name="Imagen 3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37" name="Grupo 36"/>
          <p:cNvGrpSpPr/>
          <p:nvPr/>
        </p:nvGrpSpPr>
        <p:grpSpPr>
          <a:xfrm>
            <a:off x="3840960" y="2260522"/>
            <a:ext cx="4248940" cy="549446"/>
            <a:chOff x="665960" y="749289"/>
            <a:chExt cx="3535656" cy="457209"/>
          </a:xfrm>
        </p:grpSpPr>
        <p:pic>
          <p:nvPicPr>
            <p:cNvPr id="38" name="Imagen 3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39" name="Imagen 3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40" name="Imagen 3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41" name="Imagen 4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42" name="Imagen 4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43" name="Imagen 4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44" name="Imagen 4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45" name="Imagen 4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46" name="Imagen 4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47" name="Imagen 4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48" name="Grupo 47"/>
          <p:cNvGrpSpPr/>
          <p:nvPr/>
        </p:nvGrpSpPr>
        <p:grpSpPr>
          <a:xfrm>
            <a:off x="3840960" y="2840466"/>
            <a:ext cx="4248940" cy="549446"/>
            <a:chOff x="665960" y="749289"/>
            <a:chExt cx="3535656" cy="457209"/>
          </a:xfrm>
        </p:grpSpPr>
        <p:pic>
          <p:nvPicPr>
            <p:cNvPr id="49" name="Imagen 4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50" name="Imagen 4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51" name="Imagen 5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52" name="Imagen 5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53" name="Imagen 5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54" name="Imagen 5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55" name="Imagen 5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56" name="Imagen 5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57" name="Imagen 5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58" name="Imagen 5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59" name="Grupo 58"/>
          <p:cNvGrpSpPr/>
          <p:nvPr/>
        </p:nvGrpSpPr>
        <p:grpSpPr>
          <a:xfrm>
            <a:off x="3840960" y="3420410"/>
            <a:ext cx="4248940" cy="549446"/>
            <a:chOff x="665960" y="749289"/>
            <a:chExt cx="3535656" cy="457209"/>
          </a:xfrm>
        </p:grpSpPr>
        <p:pic>
          <p:nvPicPr>
            <p:cNvPr id="60" name="Imagen 5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61" name="Imagen 6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62" name="Imagen 6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63" name="Imagen 6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64" name="Imagen 6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65" name="Imagen 6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66" name="Imagen 6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67" name="Imagen 6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68" name="Imagen 6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69" name="Imagen 6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70" name="Grupo 69"/>
          <p:cNvGrpSpPr/>
          <p:nvPr/>
        </p:nvGrpSpPr>
        <p:grpSpPr>
          <a:xfrm>
            <a:off x="3840960" y="4000354"/>
            <a:ext cx="4248940" cy="549446"/>
            <a:chOff x="665960" y="749289"/>
            <a:chExt cx="3535656" cy="457209"/>
          </a:xfrm>
        </p:grpSpPr>
        <p:pic>
          <p:nvPicPr>
            <p:cNvPr id="71" name="Imagen 7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72" name="Imagen 7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73" name="Imagen 7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74" name="Imagen 7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75" name="Imagen 7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76" name="Imagen 7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77" name="Imagen 7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78" name="Imagen 7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79" name="Imagen 7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80" name="Imagen 7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81" name="Grupo 80"/>
          <p:cNvGrpSpPr/>
          <p:nvPr/>
        </p:nvGrpSpPr>
        <p:grpSpPr>
          <a:xfrm>
            <a:off x="3840960" y="4580298"/>
            <a:ext cx="4248940" cy="549446"/>
            <a:chOff x="665960" y="749289"/>
            <a:chExt cx="3535656" cy="457209"/>
          </a:xfrm>
        </p:grpSpPr>
        <p:pic>
          <p:nvPicPr>
            <p:cNvPr id="82" name="Imagen 8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83" name="Imagen 8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84" name="Imagen 8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85" name="Imagen 8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86" name="Imagen 8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87" name="Imagen 8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88" name="Imagen 8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89" name="Imagen 8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90" name="Imagen 8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91" name="Imagen 9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92" name="Grupo 91"/>
          <p:cNvGrpSpPr/>
          <p:nvPr/>
        </p:nvGrpSpPr>
        <p:grpSpPr>
          <a:xfrm>
            <a:off x="3840960" y="5160236"/>
            <a:ext cx="4248940" cy="549446"/>
            <a:chOff x="665960" y="749289"/>
            <a:chExt cx="3535656" cy="457209"/>
          </a:xfrm>
        </p:grpSpPr>
        <p:pic>
          <p:nvPicPr>
            <p:cNvPr id="93" name="Imagen 9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94" name="Imagen 9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95" name="Imagen 9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96" name="Imagen 9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97" name="Imagen 9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98" name="Imagen 9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99" name="Imagen 9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100" name="Imagen 9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101" name="Imagen 10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102" name="Imagen 10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103" name="Grupo 102"/>
          <p:cNvGrpSpPr/>
          <p:nvPr/>
        </p:nvGrpSpPr>
        <p:grpSpPr>
          <a:xfrm>
            <a:off x="3840960" y="5740175"/>
            <a:ext cx="4248940" cy="549446"/>
            <a:chOff x="665960" y="749289"/>
            <a:chExt cx="3535656" cy="457209"/>
          </a:xfrm>
        </p:grpSpPr>
        <p:pic>
          <p:nvPicPr>
            <p:cNvPr id="104" name="Imagen 10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105" name="Imagen 10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106" name="Imagen 10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107" name="Imagen 10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108" name="Imagen 10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109" name="Imagen 10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110" name="Imagen 10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111" name="Imagen 1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112" name="Imagen 11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113" name="Imagen 1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977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rupo 113"/>
          <p:cNvGrpSpPr/>
          <p:nvPr/>
        </p:nvGrpSpPr>
        <p:grpSpPr>
          <a:xfrm>
            <a:off x="3840960" y="1680577"/>
            <a:ext cx="4248940" cy="549446"/>
            <a:chOff x="665960" y="749289"/>
            <a:chExt cx="3535656" cy="457209"/>
          </a:xfrm>
        </p:grpSpPr>
        <p:pic>
          <p:nvPicPr>
            <p:cNvPr id="115" name="Imagen 1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116" name="Imagen 1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117" name="Imagen 1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118" name="Imagen 11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119" name="Imagen 1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120" name="Imagen 11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121" name="Imagen 12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122" name="Imagen 12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123" name="Imagen 1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124" name="Imagen 12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125" name="Grupo 124"/>
          <p:cNvGrpSpPr/>
          <p:nvPr/>
        </p:nvGrpSpPr>
        <p:grpSpPr>
          <a:xfrm>
            <a:off x="3840960" y="2260522"/>
            <a:ext cx="4248940" cy="549446"/>
            <a:chOff x="665960" y="749289"/>
            <a:chExt cx="3535656" cy="457209"/>
          </a:xfrm>
        </p:grpSpPr>
        <p:pic>
          <p:nvPicPr>
            <p:cNvPr id="126" name="Imagen 12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127" name="Imagen 12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128" name="Imagen 12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129" name="Imagen 1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130" name="Imagen 12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131" name="Imagen 13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132" name="Imagen 13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133" name="Imagen 13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134" name="Imagen 13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135" name="Imagen 13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136" name="Grupo 135"/>
          <p:cNvGrpSpPr/>
          <p:nvPr/>
        </p:nvGrpSpPr>
        <p:grpSpPr>
          <a:xfrm>
            <a:off x="3840960" y="2840466"/>
            <a:ext cx="4248940" cy="549446"/>
            <a:chOff x="665960" y="749289"/>
            <a:chExt cx="3535656" cy="457209"/>
          </a:xfrm>
        </p:grpSpPr>
        <p:pic>
          <p:nvPicPr>
            <p:cNvPr id="137" name="Imagen 13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138" name="Imagen 13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139" name="Imagen 13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140" name="Imagen 13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141" name="Imagen 14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142" name="Imagen 14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143" name="Imagen 14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144" name="Imagen 14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145" name="Imagen 14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146" name="Imagen 14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147" name="Grupo 146"/>
          <p:cNvGrpSpPr/>
          <p:nvPr/>
        </p:nvGrpSpPr>
        <p:grpSpPr>
          <a:xfrm>
            <a:off x="3840960" y="3420410"/>
            <a:ext cx="4248940" cy="549446"/>
            <a:chOff x="665960" y="749289"/>
            <a:chExt cx="3535656" cy="457209"/>
          </a:xfrm>
        </p:grpSpPr>
        <p:pic>
          <p:nvPicPr>
            <p:cNvPr id="148" name="Imagen 14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149" name="Imagen 14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150" name="Imagen 14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151" name="Imagen 15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152" name="Imagen 15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153" name="Imagen 15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154" name="Imagen 15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155" name="Imagen 15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156" name="Imagen 15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157" name="Imagen 15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158" name="Grupo 157"/>
          <p:cNvGrpSpPr/>
          <p:nvPr/>
        </p:nvGrpSpPr>
        <p:grpSpPr>
          <a:xfrm>
            <a:off x="3840960" y="4000354"/>
            <a:ext cx="4248940" cy="549446"/>
            <a:chOff x="665960" y="749289"/>
            <a:chExt cx="3535656" cy="457209"/>
          </a:xfrm>
        </p:grpSpPr>
        <p:pic>
          <p:nvPicPr>
            <p:cNvPr id="159" name="Imagen 15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160" name="Imagen 15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161" name="Imagen 16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162" name="Imagen 16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163" name="Imagen 16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164" name="Imagen 16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165" name="Imagen 16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166" name="Imagen 16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167" name="Imagen 16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168" name="Imagen 16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169" name="Grupo 168"/>
          <p:cNvGrpSpPr/>
          <p:nvPr/>
        </p:nvGrpSpPr>
        <p:grpSpPr>
          <a:xfrm>
            <a:off x="3840960" y="4580298"/>
            <a:ext cx="4248940" cy="549446"/>
            <a:chOff x="665960" y="749289"/>
            <a:chExt cx="3535656" cy="457209"/>
          </a:xfrm>
        </p:grpSpPr>
        <p:pic>
          <p:nvPicPr>
            <p:cNvPr id="170" name="Imagen 16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171" name="Imagen 17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172" name="Imagen 17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173" name="Imagen 17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174" name="Imagen 17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175" name="Imagen 17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176" name="Imagen 17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177" name="Imagen 17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178" name="Imagen 17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179" name="Imagen 17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180" name="Grupo 179"/>
          <p:cNvGrpSpPr/>
          <p:nvPr/>
        </p:nvGrpSpPr>
        <p:grpSpPr>
          <a:xfrm>
            <a:off x="3840960" y="5160236"/>
            <a:ext cx="4248940" cy="549446"/>
            <a:chOff x="665960" y="749289"/>
            <a:chExt cx="3535656" cy="457209"/>
          </a:xfrm>
        </p:grpSpPr>
        <p:pic>
          <p:nvPicPr>
            <p:cNvPr id="181" name="Imagen 18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182" name="Imagen 18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183" name="Imagen 18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184" name="Imagen 18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185" name="Imagen 18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186" name="Imagen 18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187" name="Imagen 18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188" name="Imagen 18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189" name="Imagen 18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190" name="Imagen 18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191" name="Grupo 190"/>
          <p:cNvGrpSpPr/>
          <p:nvPr/>
        </p:nvGrpSpPr>
        <p:grpSpPr>
          <a:xfrm>
            <a:off x="3840960" y="5740175"/>
            <a:ext cx="4248940" cy="549446"/>
            <a:chOff x="665960" y="749289"/>
            <a:chExt cx="3535656" cy="457209"/>
          </a:xfrm>
        </p:grpSpPr>
        <p:pic>
          <p:nvPicPr>
            <p:cNvPr id="192" name="Imagen 19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193" name="Imagen 19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194" name="Imagen 19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195" name="Imagen 19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196" name="Imagen 19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197" name="Imagen 19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198" name="Imagen 19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199" name="Imagen 19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200" name="Imagen 19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201" name="Imagen 20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pic>
        <p:nvPicPr>
          <p:cNvPr id="202" name="Imagen 20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3840960" y="1100644"/>
            <a:ext cx="286707" cy="549434"/>
          </a:xfrm>
          <a:prstGeom prst="rect">
            <a:avLst/>
          </a:prstGeom>
        </p:spPr>
      </p:pic>
      <p:pic>
        <p:nvPicPr>
          <p:cNvPr id="203" name="Imagen 20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4306309" y="1115900"/>
            <a:ext cx="317817" cy="549434"/>
          </a:xfrm>
          <a:prstGeom prst="rect">
            <a:avLst/>
          </a:prstGeom>
        </p:spPr>
      </p:pic>
      <p:pic>
        <p:nvPicPr>
          <p:cNvPr id="204" name="Imagen 20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3867686" y="490187"/>
            <a:ext cx="317817" cy="549434"/>
          </a:xfrm>
          <a:prstGeom prst="rect">
            <a:avLst/>
          </a:prstGeom>
        </p:spPr>
      </p:pic>
      <p:pic>
        <p:nvPicPr>
          <p:cNvPr id="205" name="Imagen 20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4273243" y="490187"/>
            <a:ext cx="286707" cy="549434"/>
          </a:xfrm>
          <a:prstGeom prst="rect">
            <a:avLst/>
          </a:prstGeom>
        </p:spPr>
      </p:pic>
      <p:pic>
        <p:nvPicPr>
          <p:cNvPr id="206" name="Imagen 20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4791507" y="490187"/>
            <a:ext cx="317817" cy="549434"/>
          </a:xfrm>
          <a:prstGeom prst="rect">
            <a:avLst/>
          </a:prstGeom>
        </p:spPr>
      </p:pic>
      <p:pic>
        <p:nvPicPr>
          <p:cNvPr id="207" name="Imagen 20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5197064" y="490187"/>
            <a:ext cx="286707" cy="549434"/>
          </a:xfrm>
          <a:prstGeom prst="rect">
            <a:avLst/>
          </a:prstGeom>
        </p:spPr>
      </p:pic>
      <p:pic>
        <p:nvPicPr>
          <p:cNvPr id="208" name="Imagen 20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4731710" y="1115900"/>
            <a:ext cx="286707" cy="549434"/>
          </a:xfrm>
          <a:prstGeom prst="rect">
            <a:avLst/>
          </a:prstGeom>
        </p:spPr>
      </p:pic>
      <p:pic>
        <p:nvPicPr>
          <p:cNvPr id="209" name="Imagen 20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5197059" y="1131156"/>
            <a:ext cx="317817" cy="549434"/>
          </a:xfrm>
          <a:prstGeom prst="rect">
            <a:avLst/>
          </a:prstGeom>
        </p:spPr>
      </p:pic>
      <p:pic>
        <p:nvPicPr>
          <p:cNvPr id="210" name="Imagen 20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5622470" y="1100644"/>
            <a:ext cx="286707" cy="549434"/>
          </a:xfrm>
          <a:prstGeom prst="rect">
            <a:avLst/>
          </a:prstGeom>
        </p:spPr>
      </p:pic>
      <p:pic>
        <p:nvPicPr>
          <p:cNvPr id="211" name="Imagen 2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6087819" y="1115900"/>
            <a:ext cx="317817" cy="549434"/>
          </a:xfrm>
          <a:prstGeom prst="rect">
            <a:avLst/>
          </a:prstGeom>
        </p:spPr>
      </p:pic>
      <p:pic>
        <p:nvPicPr>
          <p:cNvPr id="212" name="Imagen 2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6513220" y="1115900"/>
            <a:ext cx="286707" cy="549434"/>
          </a:xfrm>
          <a:prstGeom prst="rect">
            <a:avLst/>
          </a:prstGeom>
        </p:spPr>
      </p:pic>
      <p:pic>
        <p:nvPicPr>
          <p:cNvPr id="213" name="Imagen 2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6978569" y="1131156"/>
            <a:ext cx="317817" cy="549434"/>
          </a:xfrm>
          <a:prstGeom prst="rect">
            <a:avLst/>
          </a:prstGeom>
        </p:spPr>
      </p:pic>
      <p:pic>
        <p:nvPicPr>
          <p:cNvPr id="214" name="Imagen 2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7403980" y="1100644"/>
            <a:ext cx="286707" cy="549434"/>
          </a:xfrm>
          <a:prstGeom prst="rect">
            <a:avLst/>
          </a:prstGeom>
        </p:spPr>
      </p:pic>
      <p:pic>
        <p:nvPicPr>
          <p:cNvPr id="215" name="Imagen 2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7869329" y="1115900"/>
            <a:ext cx="317817" cy="549434"/>
          </a:xfrm>
          <a:prstGeom prst="rect">
            <a:avLst/>
          </a:prstGeom>
        </p:spPr>
      </p:pic>
      <p:pic>
        <p:nvPicPr>
          <p:cNvPr id="216" name="Imagen 2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7836258" y="490187"/>
            <a:ext cx="286707" cy="549434"/>
          </a:xfrm>
          <a:prstGeom prst="rect">
            <a:avLst/>
          </a:prstGeom>
        </p:spPr>
      </p:pic>
      <p:pic>
        <p:nvPicPr>
          <p:cNvPr id="217" name="Imagen 2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5606914" y="505443"/>
            <a:ext cx="317817" cy="549434"/>
          </a:xfrm>
          <a:prstGeom prst="rect">
            <a:avLst/>
          </a:prstGeom>
        </p:spPr>
      </p:pic>
      <p:pic>
        <p:nvPicPr>
          <p:cNvPr id="218" name="Imagen 2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6047881" y="490187"/>
            <a:ext cx="286707" cy="549434"/>
          </a:xfrm>
          <a:prstGeom prst="rect">
            <a:avLst/>
          </a:prstGeom>
        </p:spPr>
      </p:pic>
      <p:pic>
        <p:nvPicPr>
          <p:cNvPr id="219" name="Imagen 2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6513230" y="505443"/>
            <a:ext cx="317817" cy="549434"/>
          </a:xfrm>
          <a:prstGeom prst="rect">
            <a:avLst/>
          </a:prstGeom>
        </p:spPr>
      </p:pic>
      <p:pic>
        <p:nvPicPr>
          <p:cNvPr id="220" name="Imagen 2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6938631" y="505443"/>
            <a:ext cx="286707" cy="549434"/>
          </a:xfrm>
          <a:prstGeom prst="rect">
            <a:avLst/>
          </a:prstGeom>
        </p:spPr>
      </p:pic>
      <p:pic>
        <p:nvPicPr>
          <p:cNvPr id="221" name="Imagen 2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7403980" y="520699"/>
            <a:ext cx="317817" cy="549434"/>
          </a:xfrm>
          <a:prstGeom prst="rect">
            <a:avLst/>
          </a:prstGeom>
        </p:spPr>
      </p:pic>
      <p:sp>
        <p:nvSpPr>
          <p:cNvPr id="222" name="CuadroTexto 221"/>
          <p:cNvSpPr txBox="1"/>
          <p:nvPr/>
        </p:nvSpPr>
        <p:spPr>
          <a:xfrm>
            <a:off x="345020" y="5545674"/>
            <a:ext cx="34959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latin typeface="MS Reference Sans Serif" panose="020B0604030504040204" pitchFamily="34" charset="0"/>
              </a:rPr>
              <a:t>Fuente: </a:t>
            </a:r>
            <a:r>
              <a:rPr lang="en-US" sz="1100" dirty="0" smtClean="0">
                <a:latin typeface="MS Reference Sans Serif" panose="020B0604030504040204" pitchFamily="34" charset="0"/>
              </a:rPr>
              <a:t>Science, technology, engineering and mathematics education: </a:t>
            </a:r>
            <a:r>
              <a:rPr lang="es-ES" sz="1100" dirty="0" err="1" smtClean="0">
                <a:latin typeface="MS Reference Sans Serif" panose="020B0604030504040204" pitchFamily="34" charset="0"/>
              </a:rPr>
              <a:t>Overcoming</a:t>
            </a:r>
            <a:r>
              <a:rPr lang="es-ES" sz="1100" dirty="0" smtClean="0">
                <a:latin typeface="MS Reference Sans Serif" panose="020B0604030504040204" pitchFamily="34" charset="0"/>
              </a:rPr>
              <a:t> </a:t>
            </a:r>
            <a:r>
              <a:rPr lang="es-ES" sz="1100" dirty="0" err="1" smtClean="0">
                <a:latin typeface="MS Reference Sans Serif" panose="020B0604030504040204" pitchFamily="34" charset="0"/>
              </a:rPr>
              <a:t>challenges</a:t>
            </a:r>
            <a:r>
              <a:rPr lang="es-ES" sz="1100" dirty="0" smtClean="0">
                <a:latin typeface="MS Reference Sans Serif" panose="020B0604030504040204" pitchFamily="34" charset="0"/>
              </a:rPr>
              <a:t> in </a:t>
            </a:r>
            <a:r>
              <a:rPr lang="es-ES" sz="1100" dirty="0" err="1" smtClean="0">
                <a:latin typeface="MS Reference Sans Serif" panose="020B0604030504040204" pitchFamily="34" charset="0"/>
              </a:rPr>
              <a:t>Europe</a:t>
            </a:r>
            <a:endParaRPr lang="es-ES" sz="1100" dirty="0">
              <a:latin typeface="MS Reference Sans Serif" panose="020B0604030504040204" pitchFamily="34" charset="0"/>
            </a:endParaRPr>
          </a:p>
        </p:txBody>
      </p:sp>
      <p:sp>
        <p:nvSpPr>
          <p:cNvPr id="223" name="CuadroTexto 222"/>
          <p:cNvSpPr txBox="1"/>
          <p:nvPr/>
        </p:nvSpPr>
        <p:spPr>
          <a:xfrm>
            <a:off x="1265434" y="2840466"/>
            <a:ext cx="19558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 smtClean="0">
                <a:latin typeface="MS Reference Sans Serif" panose="020B0604030504040204" pitchFamily="34" charset="0"/>
                <a:cs typeface="Arial" panose="020B0604020202020204" pitchFamily="34" charset="0"/>
              </a:rPr>
              <a:t>Asia</a:t>
            </a:r>
            <a:endParaRPr lang="es-ES" sz="5400" dirty="0">
              <a:latin typeface="MS Reference Sans Serif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24" name="Imagen 2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824" y="1360094"/>
            <a:ext cx="1739833" cy="1739833"/>
          </a:xfrm>
          <a:prstGeom prst="rect">
            <a:avLst/>
          </a:prstGeom>
        </p:spPr>
      </p:pic>
      <p:sp>
        <p:nvSpPr>
          <p:cNvPr id="225" name="CuadroTexto 224"/>
          <p:cNvSpPr txBox="1"/>
          <p:nvPr/>
        </p:nvSpPr>
        <p:spPr>
          <a:xfrm>
            <a:off x="852900" y="3787884"/>
            <a:ext cx="2633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latin typeface="MS Reference Sans Serif" panose="020B0604030504040204" pitchFamily="34" charset="0"/>
                <a:cs typeface="Arial" panose="020B0604020202020204" pitchFamily="34" charset="0"/>
              </a:rPr>
              <a:t>20%</a:t>
            </a:r>
            <a:endParaRPr lang="es-ES" sz="3600" dirty="0">
              <a:latin typeface="MS Reference Sans Serif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87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rupo 225"/>
          <p:cNvGrpSpPr/>
          <p:nvPr/>
        </p:nvGrpSpPr>
        <p:grpSpPr>
          <a:xfrm>
            <a:off x="4731716" y="520689"/>
            <a:ext cx="3358185" cy="549446"/>
            <a:chOff x="1407181" y="749289"/>
            <a:chExt cx="2794435" cy="457209"/>
          </a:xfrm>
        </p:grpSpPr>
        <p:pic>
          <p:nvPicPr>
            <p:cNvPr id="227" name="Imagen 22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228" name="Imagen 22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229" name="Imagen 2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230" name="Imagen 22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231" name="Imagen 23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232" name="Imagen 23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233" name="Imagen 23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234" name="Imagen 23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235" name="Grupo 234"/>
          <p:cNvGrpSpPr/>
          <p:nvPr/>
        </p:nvGrpSpPr>
        <p:grpSpPr>
          <a:xfrm>
            <a:off x="3840960" y="1100633"/>
            <a:ext cx="4248940" cy="549446"/>
            <a:chOff x="665960" y="749289"/>
            <a:chExt cx="3535656" cy="457209"/>
          </a:xfrm>
        </p:grpSpPr>
        <p:pic>
          <p:nvPicPr>
            <p:cNvPr id="236" name="Imagen 23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237" name="Imagen 23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238" name="Imagen 23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239" name="Imagen 23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240" name="Imagen 23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241" name="Imagen 24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242" name="Imagen 24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243" name="Imagen 24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244" name="Imagen 24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245" name="Imagen 24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246" name="Grupo 245"/>
          <p:cNvGrpSpPr/>
          <p:nvPr/>
        </p:nvGrpSpPr>
        <p:grpSpPr>
          <a:xfrm>
            <a:off x="3840960" y="1680577"/>
            <a:ext cx="4248940" cy="549446"/>
            <a:chOff x="665960" y="749289"/>
            <a:chExt cx="3535656" cy="457209"/>
          </a:xfrm>
        </p:grpSpPr>
        <p:pic>
          <p:nvPicPr>
            <p:cNvPr id="247" name="Imagen 24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248" name="Imagen 24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249" name="Imagen 24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250" name="Imagen 24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251" name="Imagen 25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252" name="Imagen 25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253" name="Imagen 25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254" name="Imagen 25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255" name="Imagen 25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256" name="Imagen 25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257" name="Grupo 256"/>
          <p:cNvGrpSpPr/>
          <p:nvPr/>
        </p:nvGrpSpPr>
        <p:grpSpPr>
          <a:xfrm>
            <a:off x="3840960" y="2260522"/>
            <a:ext cx="4248940" cy="549446"/>
            <a:chOff x="665960" y="749289"/>
            <a:chExt cx="3535656" cy="457209"/>
          </a:xfrm>
        </p:grpSpPr>
        <p:pic>
          <p:nvPicPr>
            <p:cNvPr id="258" name="Imagen 25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259" name="Imagen 25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260" name="Imagen 25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261" name="Imagen 26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262" name="Imagen 26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263" name="Imagen 26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264" name="Imagen 26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265" name="Imagen 26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266" name="Imagen 26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267" name="Imagen 26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268" name="Grupo 267"/>
          <p:cNvGrpSpPr/>
          <p:nvPr/>
        </p:nvGrpSpPr>
        <p:grpSpPr>
          <a:xfrm>
            <a:off x="3840960" y="2840466"/>
            <a:ext cx="4248940" cy="549446"/>
            <a:chOff x="665960" y="749289"/>
            <a:chExt cx="3535656" cy="457209"/>
          </a:xfrm>
        </p:grpSpPr>
        <p:pic>
          <p:nvPicPr>
            <p:cNvPr id="269" name="Imagen 26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270" name="Imagen 26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271" name="Imagen 27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272" name="Imagen 27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273" name="Imagen 27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274" name="Imagen 27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275" name="Imagen 27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276" name="Imagen 27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277" name="Imagen 27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278" name="Imagen 27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279" name="Grupo 278"/>
          <p:cNvGrpSpPr/>
          <p:nvPr/>
        </p:nvGrpSpPr>
        <p:grpSpPr>
          <a:xfrm>
            <a:off x="3840960" y="3420410"/>
            <a:ext cx="4248940" cy="549446"/>
            <a:chOff x="665960" y="749289"/>
            <a:chExt cx="3535656" cy="457209"/>
          </a:xfrm>
        </p:grpSpPr>
        <p:pic>
          <p:nvPicPr>
            <p:cNvPr id="280" name="Imagen 27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281" name="Imagen 28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282" name="Imagen 28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283" name="Imagen 28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284" name="Imagen 28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285" name="Imagen 28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286" name="Imagen 28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287" name="Imagen 28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288" name="Imagen 28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289" name="Imagen 28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290" name="Grupo 289"/>
          <p:cNvGrpSpPr/>
          <p:nvPr/>
        </p:nvGrpSpPr>
        <p:grpSpPr>
          <a:xfrm>
            <a:off x="3840960" y="4000354"/>
            <a:ext cx="4248940" cy="549446"/>
            <a:chOff x="665960" y="749289"/>
            <a:chExt cx="3535656" cy="457209"/>
          </a:xfrm>
        </p:grpSpPr>
        <p:pic>
          <p:nvPicPr>
            <p:cNvPr id="291" name="Imagen 29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292" name="Imagen 29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293" name="Imagen 29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294" name="Imagen 29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295" name="Imagen 29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296" name="Imagen 29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297" name="Imagen 29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298" name="Imagen 29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299" name="Imagen 29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300" name="Imagen 29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301" name="Grupo 300"/>
          <p:cNvGrpSpPr/>
          <p:nvPr/>
        </p:nvGrpSpPr>
        <p:grpSpPr>
          <a:xfrm>
            <a:off x="3840960" y="4580298"/>
            <a:ext cx="4248940" cy="549446"/>
            <a:chOff x="665960" y="749289"/>
            <a:chExt cx="3535656" cy="457209"/>
          </a:xfrm>
        </p:grpSpPr>
        <p:pic>
          <p:nvPicPr>
            <p:cNvPr id="302" name="Imagen 30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303" name="Imagen 30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304" name="Imagen 30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305" name="Imagen 30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306" name="Imagen 30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307" name="Imagen 30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308" name="Imagen 30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309" name="Imagen 30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310" name="Imagen 30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311" name="Imagen 3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312" name="Grupo 311"/>
          <p:cNvGrpSpPr/>
          <p:nvPr/>
        </p:nvGrpSpPr>
        <p:grpSpPr>
          <a:xfrm>
            <a:off x="3840960" y="5160236"/>
            <a:ext cx="4248940" cy="549446"/>
            <a:chOff x="665960" y="749289"/>
            <a:chExt cx="3535656" cy="457209"/>
          </a:xfrm>
        </p:grpSpPr>
        <p:pic>
          <p:nvPicPr>
            <p:cNvPr id="313" name="Imagen 3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314" name="Imagen 31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315" name="Imagen 3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316" name="Imagen 3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317" name="Imagen 3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318" name="Imagen 31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319" name="Imagen 3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320" name="Imagen 31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321" name="Imagen 32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322" name="Imagen 32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323" name="Grupo 322"/>
          <p:cNvGrpSpPr/>
          <p:nvPr/>
        </p:nvGrpSpPr>
        <p:grpSpPr>
          <a:xfrm>
            <a:off x="3840960" y="5740175"/>
            <a:ext cx="4248940" cy="549446"/>
            <a:chOff x="665960" y="749289"/>
            <a:chExt cx="3535656" cy="457209"/>
          </a:xfrm>
        </p:grpSpPr>
        <p:pic>
          <p:nvPicPr>
            <p:cNvPr id="324" name="Imagen 32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325" name="Imagen 32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326" name="Imagen 32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327" name="Imagen 32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328" name="Imagen 32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329" name="Imagen 3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330" name="Imagen 32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331" name="Imagen 33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332" name="Imagen 33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333" name="Imagen 33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pic>
        <p:nvPicPr>
          <p:cNvPr id="334" name="Imagen 3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3867686" y="490187"/>
            <a:ext cx="317817" cy="549434"/>
          </a:xfrm>
          <a:prstGeom prst="rect">
            <a:avLst/>
          </a:prstGeom>
        </p:spPr>
      </p:pic>
      <p:pic>
        <p:nvPicPr>
          <p:cNvPr id="335" name="Imagen 3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4273243" y="490187"/>
            <a:ext cx="286707" cy="549434"/>
          </a:xfrm>
          <a:prstGeom prst="rect">
            <a:avLst/>
          </a:prstGeom>
        </p:spPr>
      </p:pic>
      <p:sp>
        <p:nvSpPr>
          <p:cNvPr id="336" name="CuadroTexto 335"/>
          <p:cNvSpPr txBox="1"/>
          <p:nvPr/>
        </p:nvSpPr>
        <p:spPr>
          <a:xfrm>
            <a:off x="852900" y="2928235"/>
            <a:ext cx="2633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 smtClean="0">
                <a:latin typeface="MS Reference Sans Serif" panose="020B0604030504040204" pitchFamily="34" charset="0"/>
                <a:cs typeface="Arial" panose="020B0604020202020204" pitchFamily="34" charset="0"/>
              </a:rPr>
              <a:t>Europa</a:t>
            </a:r>
            <a:endParaRPr lang="es-ES" sz="5400" dirty="0">
              <a:latin typeface="MS Reference Sans Serif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37" name="Imagen 3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824" y="1360094"/>
            <a:ext cx="1739833" cy="1739833"/>
          </a:xfrm>
          <a:prstGeom prst="rect">
            <a:avLst/>
          </a:prstGeom>
        </p:spPr>
      </p:pic>
      <p:sp>
        <p:nvSpPr>
          <p:cNvPr id="338" name="CuadroTexto 337"/>
          <p:cNvSpPr txBox="1"/>
          <p:nvPr/>
        </p:nvSpPr>
        <p:spPr>
          <a:xfrm>
            <a:off x="345020" y="5576335"/>
            <a:ext cx="34959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latin typeface="MS Reference Sans Serif" panose="020B0604030504040204" pitchFamily="34" charset="0"/>
              </a:rPr>
              <a:t>Fuente: </a:t>
            </a:r>
            <a:r>
              <a:rPr lang="en-US" sz="1100" dirty="0" smtClean="0">
                <a:latin typeface="MS Reference Sans Serif" panose="020B0604030504040204" pitchFamily="34" charset="0"/>
              </a:rPr>
              <a:t>Science, technology, engineering and mathematics education: </a:t>
            </a:r>
            <a:r>
              <a:rPr lang="es-ES" sz="1100" dirty="0" err="1" smtClean="0">
                <a:latin typeface="MS Reference Sans Serif" panose="020B0604030504040204" pitchFamily="34" charset="0"/>
              </a:rPr>
              <a:t>Overcoming</a:t>
            </a:r>
            <a:r>
              <a:rPr lang="es-ES" sz="1100" dirty="0" smtClean="0">
                <a:latin typeface="MS Reference Sans Serif" panose="020B0604030504040204" pitchFamily="34" charset="0"/>
              </a:rPr>
              <a:t> </a:t>
            </a:r>
            <a:r>
              <a:rPr lang="es-ES" sz="1100" dirty="0" err="1" smtClean="0">
                <a:latin typeface="MS Reference Sans Serif" panose="020B0604030504040204" pitchFamily="34" charset="0"/>
              </a:rPr>
              <a:t>challenges</a:t>
            </a:r>
            <a:r>
              <a:rPr lang="es-ES" sz="1100" dirty="0" smtClean="0">
                <a:latin typeface="MS Reference Sans Serif" panose="020B0604030504040204" pitchFamily="34" charset="0"/>
              </a:rPr>
              <a:t> in </a:t>
            </a:r>
            <a:r>
              <a:rPr lang="es-ES" sz="1100" dirty="0" err="1" smtClean="0">
                <a:latin typeface="MS Reference Sans Serif" panose="020B0604030504040204" pitchFamily="34" charset="0"/>
              </a:rPr>
              <a:t>Europe</a:t>
            </a:r>
            <a:endParaRPr lang="es-ES" sz="1100" dirty="0">
              <a:latin typeface="MS Reference Sans Serif" panose="020B0604030504040204" pitchFamily="34" charset="0"/>
            </a:endParaRPr>
          </a:p>
        </p:txBody>
      </p:sp>
      <p:sp>
        <p:nvSpPr>
          <p:cNvPr id="339" name="CuadroTexto 338"/>
          <p:cNvSpPr txBox="1"/>
          <p:nvPr/>
        </p:nvSpPr>
        <p:spPr>
          <a:xfrm>
            <a:off x="852899" y="3903469"/>
            <a:ext cx="2633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latin typeface="MS Reference Sans Serif" panose="020B0604030504040204" pitchFamily="34" charset="0"/>
                <a:cs typeface="Arial" panose="020B0604020202020204" pitchFamily="34" charset="0"/>
              </a:rPr>
              <a:t>2%</a:t>
            </a:r>
            <a:endParaRPr lang="es-ES" sz="3600" dirty="0">
              <a:latin typeface="MS Reference Sans Serif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93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upo 115"/>
          <p:cNvGrpSpPr/>
          <p:nvPr/>
        </p:nvGrpSpPr>
        <p:grpSpPr>
          <a:xfrm>
            <a:off x="3840960" y="4000354"/>
            <a:ext cx="4248940" cy="549446"/>
            <a:chOff x="665960" y="749289"/>
            <a:chExt cx="3535656" cy="457209"/>
          </a:xfrm>
        </p:grpSpPr>
        <p:pic>
          <p:nvPicPr>
            <p:cNvPr id="117" name="Imagen 1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118" name="Imagen 11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119" name="Imagen 11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120" name="Imagen 11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121" name="Imagen 12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122" name="Imagen 12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123" name="Imagen 1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124" name="Imagen 12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125" name="Imagen 12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126" name="Imagen 12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127" name="Grupo 126"/>
          <p:cNvGrpSpPr/>
          <p:nvPr/>
        </p:nvGrpSpPr>
        <p:grpSpPr>
          <a:xfrm>
            <a:off x="3840960" y="4580298"/>
            <a:ext cx="4248940" cy="549446"/>
            <a:chOff x="665960" y="749289"/>
            <a:chExt cx="3535656" cy="457209"/>
          </a:xfrm>
        </p:grpSpPr>
        <p:pic>
          <p:nvPicPr>
            <p:cNvPr id="128" name="Imagen 12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129" name="Imagen 1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130" name="Imagen 12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131" name="Imagen 13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132" name="Imagen 13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133" name="Imagen 13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134" name="Imagen 13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135" name="Imagen 13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136" name="Imagen 13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137" name="Imagen 13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138" name="Grupo 137"/>
          <p:cNvGrpSpPr/>
          <p:nvPr/>
        </p:nvGrpSpPr>
        <p:grpSpPr>
          <a:xfrm>
            <a:off x="3840960" y="5160236"/>
            <a:ext cx="4248940" cy="549446"/>
            <a:chOff x="665960" y="749289"/>
            <a:chExt cx="3535656" cy="457209"/>
          </a:xfrm>
        </p:grpSpPr>
        <p:pic>
          <p:nvPicPr>
            <p:cNvPr id="139" name="Imagen 13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140" name="Imagen 13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141" name="Imagen 14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142" name="Imagen 14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143" name="Imagen 14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144" name="Imagen 14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145" name="Imagen 14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146" name="Imagen 14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147" name="Imagen 14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148" name="Imagen 14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149" name="Grupo 148"/>
          <p:cNvGrpSpPr/>
          <p:nvPr/>
        </p:nvGrpSpPr>
        <p:grpSpPr>
          <a:xfrm>
            <a:off x="3840960" y="5740175"/>
            <a:ext cx="4248940" cy="549446"/>
            <a:chOff x="665960" y="749289"/>
            <a:chExt cx="3535656" cy="457209"/>
          </a:xfrm>
        </p:grpSpPr>
        <p:pic>
          <p:nvPicPr>
            <p:cNvPr id="150" name="Imagen 14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151" name="Imagen 15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152" name="Imagen 15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153" name="Imagen 15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154" name="Imagen 15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155" name="Imagen 15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156" name="Imagen 15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157" name="Imagen 15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158" name="Imagen 15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159" name="Imagen 15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sp>
        <p:nvSpPr>
          <p:cNvPr id="160" name="CuadroTexto 159"/>
          <p:cNvSpPr txBox="1"/>
          <p:nvPr/>
        </p:nvSpPr>
        <p:spPr>
          <a:xfrm>
            <a:off x="955795" y="3361372"/>
            <a:ext cx="26336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latin typeface="MS Reference Sans Serif" panose="020B0604030504040204" pitchFamily="34" charset="0"/>
                <a:cs typeface="Arial" panose="020B0604020202020204" pitchFamily="34" charset="0"/>
              </a:rPr>
              <a:t>Países en vías de desarrollo</a:t>
            </a:r>
            <a:endParaRPr lang="es-ES" sz="3600" dirty="0">
              <a:latin typeface="MS Reference Sans Serif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CuadroTexto 160"/>
          <p:cNvSpPr txBox="1"/>
          <p:nvPr/>
        </p:nvSpPr>
        <p:spPr>
          <a:xfrm>
            <a:off x="487153" y="5616150"/>
            <a:ext cx="3495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latin typeface="MS Reference Sans Serif" panose="020B0604030504040204" pitchFamily="34" charset="0"/>
              </a:rPr>
              <a:t>Fuente: </a:t>
            </a:r>
            <a:r>
              <a:rPr lang="en-US" sz="1100" dirty="0" err="1" smtClean="0">
                <a:latin typeface="MS Reference Sans Serif" panose="020B0604030504040204" pitchFamily="34" charset="0"/>
              </a:rPr>
              <a:t>Svein</a:t>
            </a:r>
            <a:r>
              <a:rPr lang="en-US" sz="1100" dirty="0" smtClean="0">
                <a:latin typeface="MS Reference Sans Serif" panose="020B0604030504040204" pitchFamily="34" charset="0"/>
              </a:rPr>
              <a:t> </a:t>
            </a:r>
            <a:r>
              <a:rPr lang="en-US" sz="1100" dirty="0" err="1" smtClean="0">
                <a:latin typeface="MS Reference Sans Serif" panose="020B0604030504040204" pitchFamily="34" charset="0"/>
              </a:rPr>
              <a:t>Sjøberg</a:t>
            </a:r>
            <a:r>
              <a:rPr lang="en-US" sz="1100" dirty="0" smtClean="0">
                <a:latin typeface="MS Reference Sans Serif" panose="020B0604030504040204" pitchFamily="34" charset="0"/>
              </a:rPr>
              <a:t> and Camilla Schreiner (2010): The ROSE project. An overview and key findings. </a:t>
            </a:r>
          </a:p>
          <a:p>
            <a:r>
              <a:rPr lang="en-US" sz="1100" dirty="0" smtClean="0">
                <a:latin typeface="MS Reference Sans Serif" panose="020B0604030504040204" pitchFamily="34" charset="0"/>
              </a:rPr>
              <a:t>University of Oslo, March 2010</a:t>
            </a:r>
            <a:endParaRPr lang="es-ES" sz="1100" dirty="0">
              <a:latin typeface="MS Reference Sans Serif" panose="020B0604030504040204" pitchFamily="34" charset="0"/>
            </a:endParaRPr>
          </a:p>
        </p:txBody>
      </p:sp>
      <p:pic>
        <p:nvPicPr>
          <p:cNvPr id="162" name="Imagen 161" descr="Cartoon thought bubble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271" y="1765509"/>
            <a:ext cx="1653371" cy="1405366"/>
          </a:xfrm>
          <a:prstGeom prst="rect">
            <a:avLst/>
          </a:prstGeom>
        </p:spPr>
      </p:pic>
      <p:pic>
        <p:nvPicPr>
          <p:cNvPr id="163" name="Imagen 16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3832272" y="3420408"/>
            <a:ext cx="286707" cy="549434"/>
          </a:xfrm>
          <a:prstGeom prst="rect">
            <a:avLst/>
          </a:prstGeom>
        </p:spPr>
      </p:pic>
      <p:pic>
        <p:nvPicPr>
          <p:cNvPr id="164" name="Imagen 16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4297621" y="3435664"/>
            <a:ext cx="317817" cy="549434"/>
          </a:xfrm>
          <a:prstGeom prst="rect">
            <a:avLst/>
          </a:prstGeom>
        </p:spPr>
      </p:pic>
      <p:pic>
        <p:nvPicPr>
          <p:cNvPr id="165" name="Imagen 16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3858998" y="2809951"/>
            <a:ext cx="317817" cy="549434"/>
          </a:xfrm>
          <a:prstGeom prst="rect">
            <a:avLst/>
          </a:prstGeom>
        </p:spPr>
      </p:pic>
      <p:pic>
        <p:nvPicPr>
          <p:cNvPr id="166" name="Imagen 16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4264555" y="2809951"/>
            <a:ext cx="286707" cy="549434"/>
          </a:xfrm>
          <a:prstGeom prst="rect">
            <a:avLst/>
          </a:prstGeom>
        </p:spPr>
      </p:pic>
      <p:pic>
        <p:nvPicPr>
          <p:cNvPr id="167" name="Imagen 16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4782819" y="2809951"/>
            <a:ext cx="317817" cy="549434"/>
          </a:xfrm>
          <a:prstGeom prst="rect">
            <a:avLst/>
          </a:prstGeom>
        </p:spPr>
      </p:pic>
      <p:pic>
        <p:nvPicPr>
          <p:cNvPr id="168" name="Imagen 16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5188376" y="2809951"/>
            <a:ext cx="286707" cy="549434"/>
          </a:xfrm>
          <a:prstGeom prst="rect">
            <a:avLst/>
          </a:prstGeom>
        </p:spPr>
      </p:pic>
      <p:pic>
        <p:nvPicPr>
          <p:cNvPr id="169" name="Imagen 16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4723022" y="3435664"/>
            <a:ext cx="286707" cy="549434"/>
          </a:xfrm>
          <a:prstGeom prst="rect">
            <a:avLst/>
          </a:prstGeom>
        </p:spPr>
      </p:pic>
      <p:pic>
        <p:nvPicPr>
          <p:cNvPr id="170" name="Imagen 16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5188371" y="3450920"/>
            <a:ext cx="317817" cy="549434"/>
          </a:xfrm>
          <a:prstGeom prst="rect">
            <a:avLst/>
          </a:prstGeom>
        </p:spPr>
      </p:pic>
      <p:pic>
        <p:nvPicPr>
          <p:cNvPr id="171" name="Imagen 17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5613782" y="3420408"/>
            <a:ext cx="286707" cy="549434"/>
          </a:xfrm>
          <a:prstGeom prst="rect">
            <a:avLst/>
          </a:prstGeom>
        </p:spPr>
      </p:pic>
      <p:pic>
        <p:nvPicPr>
          <p:cNvPr id="172" name="Imagen 17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6079131" y="3435664"/>
            <a:ext cx="317817" cy="549434"/>
          </a:xfrm>
          <a:prstGeom prst="rect">
            <a:avLst/>
          </a:prstGeom>
        </p:spPr>
      </p:pic>
      <p:pic>
        <p:nvPicPr>
          <p:cNvPr id="173" name="Imagen 17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6504532" y="3435664"/>
            <a:ext cx="286707" cy="549434"/>
          </a:xfrm>
          <a:prstGeom prst="rect">
            <a:avLst/>
          </a:prstGeom>
        </p:spPr>
      </p:pic>
      <p:pic>
        <p:nvPicPr>
          <p:cNvPr id="174" name="Imagen 17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6969881" y="3450920"/>
            <a:ext cx="317817" cy="549434"/>
          </a:xfrm>
          <a:prstGeom prst="rect">
            <a:avLst/>
          </a:prstGeom>
        </p:spPr>
      </p:pic>
      <p:pic>
        <p:nvPicPr>
          <p:cNvPr id="175" name="Imagen 17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7395292" y="3420408"/>
            <a:ext cx="286707" cy="549434"/>
          </a:xfrm>
          <a:prstGeom prst="rect">
            <a:avLst/>
          </a:prstGeom>
        </p:spPr>
      </p:pic>
      <p:pic>
        <p:nvPicPr>
          <p:cNvPr id="176" name="Imagen 17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7860641" y="3435664"/>
            <a:ext cx="317817" cy="549434"/>
          </a:xfrm>
          <a:prstGeom prst="rect">
            <a:avLst/>
          </a:prstGeom>
        </p:spPr>
      </p:pic>
      <p:pic>
        <p:nvPicPr>
          <p:cNvPr id="177" name="Imagen 17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7827570" y="2809951"/>
            <a:ext cx="286707" cy="549434"/>
          </a:xfrm>
          <a:prstGeom prst="rect">
            <a:avLst/>
          </a:prstGeom>
        </p:spPr>
      </p:pic>
      <p:pic>
        <p:nvPicPr>
          <p:cNvPr id="178" name="Imagen 17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5598226" y="2825207"/>
            <a:ext cx="317817" cy="549434"/>
          </a:xfrm>
          <a:prstGeom prst="rect">
            <a:avLst/>
          </a:prstGeom>
        </p:spPr>
      </p:pic>
      <p:pic>
        <p:nvPicPr>
          <p:cNvPr id="179" name="Imagen 17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6039193" y="2809951"/>
            <a:ext cx="286707" cy="549434"/>
          </a:xfrm>
          <a:prstGeom prst="rect">
            <a:avLst/>
          </a:prstGeom>
        </p:spPr>
      </p:pic>
      <p:pic>
        <p:nvPicPr>
          <p:cNvPr id="180" name="Imagen 17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6504542" y="2825207"/>
            <a:ext cx="317817" cy="549434"/>
          </a:xfrm>
          <a:prstGeom prst="rect">
            <a:avLst/>
          </a:prstGeom>
        </p:spPr>
      </p:pic>
      <p:pic>
        <p:nvPicPr>
          <p:cNvPr id="181" name="Imagen 18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6929943" y="2825207"/>
            <a:ext cx="286707" cy="549434"/>
          </a:xfrm>
          <a:prstGeom prst="rect">
            <a:avLst/>
          </a:prstGeom>
        </p:spPr>
      </p:pic>
      <p:pic>
        <p:nvPicPr>
          <p:cNvPr id="182" name="Imagen 18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7395292" y="2840463"/>
            <a:ext cx="317817" cy="549434"/>
          </a:xfrm>
          <a:prstGeom prst="rect">
            <a:avLst/>
          </a:prstGeom>
        </p:spPr>
      </p:pic>
      <p:pic>
        <p:nvPicPr>
          <p:cNvPr id="183" name="Imagen 18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3835030" y="2229992"/>
            <a:ext cx="286707" cy="549434"/>
          </a:xfrm>
          <a:prstGeom prst="rect">
            <a:avLst/>
          </a:prstGeom>
        </p:spPr>
      </p:pic>
      <p:pic>
        <p:nvPicPr>
          <p:cNvPr id="184" name="Imagen 18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4300379" y="2245248"/>
            <a:ext cx="317817" cy="549434"/>
          </a:xfrm>
          <a:prstGeom prst="rect">
            <a:avLst/>
          </a:prstGeom>
        </p:spPr>
      </p:pic>
      <p:pic>
        <p:nvPicPr>
          <p:cNvPr id="185" name="Imagen 18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3861756" y="1619535"/>
            <a:ext cx="317817" cy="549434"/>
          </a:xfrm>
          <a:prstGeom prst="rect">
            <a:avLst/>
          </a:prstGeom>
        </p:spPr>
      </p:pic>
      <p:pic>
        <p:nvPicPr>
          <p:cNvPr id="186" name="Imagen 18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4267313" y="1619535"/>
            <a:ext cx="286707" cy="549434"/>
          </a:xfrm>
          <a:prstGeom prst="rect">
            <a:avLst/>
          </a:prstGeom>
        </p:spPr>
      </p:pic>
      <p:pic>
        <p:nvPicPr>
          <p:cNvPr id="187" name="Imagen 18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4785577" y="1619535"/>
            <a:ext cx="317817" cy="549434"/>
          </a:xfrm>
          <a:prstGeom prst="rect">
            <a:avLst/>
          </a:prstGeom>
        </p:spPr>
      </p:pic>
      <p:pic>
        <p:nvPicPr>
          <p:cNvPr id="188" name="Imagen 1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5191134" y="1619535"/>
            <a:ext cx="286707" cy="549434"/>
          </a:xfrm>
          <a:prstGeom prst="rect">
            <a:avLst/>
          </a:prstGeom>
        </p:spPr>
      </p:pic>
      <p:pic>
        <p:nvPicPr>
          <p:cNvPr id="189" name="Imagen 18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4725780" y="2245248"/>
            <a:ext cx="286707" cy="549434"/>
          </a:xfrm>
          <a:prstGeom prst="rect">
            <a:avLst/>
          </a:prstGeom>
        </p:spPr>
      </p:pic>
      <p:pic>
        <p:nvPicPr>
          <p:cNvPr id="190" name="Imagen 18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5191129" y="2260504"/>
            <a:ext cx="317817" cy="549434"/>
          </a:xfrm>
          <a:prstGeom prst="rect">
            <a:avLst/>
          </a:prstGeom>
        </p:spPr>
      </p:pic>
      <p:pic>
        <p:nvPicPr>
          <p:cNvPr id="191" name="Imagen 1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5616540" y="2229992"/>
            <a:ext cx="286707" cy="549434"/>
          </a:xfrm>
          <a:prstGeom prst="rect">
            <a:avLst/>
          </a:prstGeom>
        </p:spPr>
      </p:pic>
      <p:pic>
        <p:nvPicPr>
          <p:cNvPr id="192" name="Imagen 19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6081889" y="2245248"/>
            <a:ext cx="317817" cy="549434"/>
          </a:xfrm>
          <a:prstGeom prst="rect">
            <a:avLst/>
          </a:prstGeom>
        </p:spPr>
      </p:pic>
      <p:pic>
        <p:nvPicPr>
          <p:cNvPr id="193" name="Imagen 19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6507290" y="2245248"/>
            <a:ext cx="286707" cy="549434"/>
          </a:xfrm>
          <a:prstGeom prst="rect">
            <a:avLst/>
          </a:prstGeom>
        </p:spPr>
      </p:pic>
      <p:pic>
        <p:nvPicPr>
          <p:cNvPr id="194" name="Imagen 19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6972639" y="2260504"/>
            <a:ext cx="317817" cy="549434"/>
          </a:xfrm>
          <a:prstGeom prst="rect">
            <a:avLst/>
          </a:prstGeom>
        </p:spPr>
      </p:pic>
      <p:pic>
        <p:nvPicPr>
          <p:cNvPr id="195" name="Imagen 19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7398050" y="2229992"/>
            <a:ext cx="286707" cy="549434"/>
          </a:xfrm>
          <a:prstGeom prst="rect">
            <a:avLst/>
          </a:prstGeom>
        </p:spPr>
      </p:pic>
      <p:pic>
        <p:nvPicPr>
          <p:cNvPr id="196" name="Imagen 19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7863399" y="2245248"/>
            <a:ext cx="317817" cy="549434"/>
          </a:xfrm>
          <a:prstGeom prst="rect">
            <a:avLst/>
          </a:prstGeom>
        </p:spPr>
      </p:pic>
      <p:pic>
        <p:nvPicPr>
          <p:cNvPr id="197" name="Imagen 19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7830328" y="1619535"/>
            <a:ext cx="286707" cy="549434"/>
          </a:xfrm>
          <a:prstGeom prst="rect">
            <a:avLst/>
          </a:prstGeom>
        </p:spPr>
      </p:pic>
      <p:pic>
        <p:nvPicPr>
          <p:cNvPr id="198" name="Imagen 19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5600984" y="1634791"/>
            <a:ext cx="317817" cy="549434"/>
          </a:xfrm>
          <a:prstGeom prst="rect">
            <a:avLst/>
          </a:prstGeom>
        </p:spPr>
      </p:pic>
      <p:pic>
        <p:nvPicPr>
          <p:cNvPr id="199" name="Imagen 19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6041951" y="1619535"/>
            <a:ext cx="286707" cy="549434"/>
          </a:xfrm>
          <a:prstGeom prst="rect">
            <a:avLst/>
          </a:prstGeom>
        </p:spPr>
      </p:pic>
      <p:pic>
        <p:nvPicPr>
          <p:cNvPr id="200" name="Imagen 19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6507300" y="1634791"/>
            <a:ext cx="317817" cy="549434"/>
          </a:xfrm>
          <a:prstGeom prst="rect">
            <a:avLst/>
          </a:prstGeom>
        </p:spPr>
      </p:pic>
      <p:pic>
        <p:nvPicPr>
          <p:cNvPr id="201" name="Imagen 20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6932701" y="1634791"/>
            <a:ext cx="286707" cy="549434"/>
          </a:xfrm>
          <a:prstGeom prst="rect">
            <a:avLst/>
          </a:prstGeom>
        </p:spPr>
      </p:pic>
      <p:pic>
        <p:nvPicPr>
          <p:cNvPr id="202" name="Imagen 20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7398050" y="1650047"/>
            <a:ext cx="317817" cy="549434"/>
          </a:xfrm>
          <a:prstGeom prst="rect">
            <a:avLst/>
          </a:prstGeom>
        </p:spPr>
      </p:pic>
      <p:pic>
        <p:nvPicPr>
          <p:cNvPr id="203" name="Imagen 20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3832272" y="1024327"/>
            <a:ext cx="286707" cy="549434"/>
          </a:xfrm>
          <a:prstGeom prst="rect">
            <a:avLst/>
          </a:prstGeom>
        </p:spPr>
      </p:pic>
      <p:pic>
        <p:nvPicPr>
          <p:cNvPr id="204" name="Imagen 20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4297621" y="1039583"/>
            <a:ext cx="317817" cy="549434"/>
          </a:xfrm>
          <a:prstGeom prst="rect">
            <a:avLst/>
          </a:prstGeom>
        </p:spPr>
      </p:pic>
      <p:pic>
        <p:nvPicPr>
          <p:cNvPr id="205" name="Imagen 20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3858998" y="413870"/>
            <a:ext cx="317817" cy="549434"/>
          </a:xfrm>
          <a:prstGeom prst="rect">
            <a:avLst/>
          </a:prstGeom>
        </p:spPr>
      </p:pic>
      <p:pic>
        <p:nvPicPr>
          <p:cNvPr id="206" name="Imagen 20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4264555" y="413870"/>
            <a:ext cx="286707" cy="549434"/>
          </a:xfrm>
          <a:prstGeom prst="rect">
            <a:avLst/>
          </a:prstGeom>
        </p:spPr>
      </p:pic>
      <p:pic>
        <p:nvPicPr>
          <p:cNvPr id="207" name="Imagen 20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4782819" y="413870"/>
            <a:ext cx="317817" cy="549434"/>
          </a:xfrm>
          <a:prstGeom prst="rect">
            <a:avLst/>
          </a:prstGeom>
        </p:spPr>
      </p:pic>
      <p:pic>
        <p:nvPicPr>
          <p:cNvPr id="208" name="Imagen 20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5188376" y="413870"/>
            <a:ext cx="286707" cy="549434"/>
          </a:xfrm>
          <a:prstGeom prst="rect">
            <a:avLst/>
          </a:prstGeom>
        </p:spPr>
      </p:pic>
      <p:pic>
        <p:nvPicPr>
          <p:cNvPr id="209" name="Imagen 20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4723022" y="1039583"/>
            <a:ext cx="286707" cy="549434"/>
          </a:xfrm>
          <a:prstGeom prst="rect">
            <a:avLst/>
          </a:prstGeom>
        </p:spPr>
      </p:pic>
      <p:pic>
        <p:nvPicPr>
          <p:cNvPr id="210" name="Imagen 20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5188371" y="1054839"/>
            <a:ext cx="317817" cy="549434"/>
          </a:xfrm>
          <a:prstGeom prst="rect">
            <a:avLst/>
          </a:prstGeom>
        </p:spPr>
      </p:pic>
      <p:pic>
        <p:nvPicPr>
          <p:cNvPr id="211" name="Imagen 2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5613782" y="1024327"/>
            <a:ext cx="286707" cy="549434"/>
          </a:xfrm>
          <a:prstGeom prst="rect">
            <a:avLst/>
          </a:prstGeom>
        </p:spPr>
      </p:pic>
      <p:pic>
        <p:nvPicPr>
          <p:cNvPr id="212" name="Imagen 2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6079131" y="1039583"/>
            <a:ext cx="317817" cy="549434"/>
          </a:xfrm>
          <a:prstGeom prst="rect">
            <a:avLst/>
          </a:prstGeom>
        </p:spPr>
      </p:pic>
      <p:pic>
        <p:nvPicPr>
          <p:cNvPr id="213" name="Imagen 2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6504532" y="1039583"/>
            <a:ext cx="286707" cy="549434"/>
          </a:xfrm>
          <a:prstGeom prst="rect">
            <a:avLst/>
          </a:prstGeom>
        </p:spPr>
      </p:pic>
      <p:pic>
        <p:nvPicPr>
          <p:cNvPr id="214" name="Imagen 2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6969881" y="1054839"/>
            <a:ext cx="317817" cy="549434"/>
          </a:xfrm>
          <a:prstGeom prst="rect">
            <a:avLst/>
          </a:prstGeom>
        </p:spPr>
      </p:pic>
      <p:pic>
        <p:nvPicPr>
          <p:cNvPr id="215" name="Imagen 2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7395292" y="1024327"/>
            <a:ext cx="286707" cy="549434"/>
          </a:xfrm>
          <a:prstGeom prst="rect">
            <a:avLst/>
          </a:prstGeom>
        </p:spPr>
      </p:pic>
      <p:pic>
        <p:nvPicPr>
          <p:cNvPr id="216" name="Imagen 2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7860641" y="1039583"/>
            <a:ext cx="317817" cy="549434"/>
          </a:xfrm>
          <a:prstGeom prst="rect">
            <a:avLst/>
          </a:prstGeom>
        </p:spPr>
      </p:pic>
      <p:pic>
        <p:nvPicPr>
          <p:cNvPr id="217" name="Imagen 2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7827570" y="413870"/>
            <a:ext cx="286707" cy="549434"/>
          </a:xfrm>
          <a:prstGeom prst="rect">
            <a:avLst/>
          </a:prstGeom>
        </p:spPr>
      </p:pic>
      <p:pic>
        <p:nvPicPr>
          <p:cNvPr id="218" name="Imagen 2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5598226" y="429126"/>
            <a:ext cx="317817" cy="549434"/>
          </a:xfrm>
          <a:prstGeom prst="rect">
            <a:avLst/>
          </a:prstGeom>
        </p:spPr>
      </p:pic>
      <p:pic>
        <p:nvPicPr>
          <p:cNvPr id="219" name="Imagen 2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6039193" y="413870"/>
            <a:ext cx="286707" cy="549434"/>
          </a:xfrm>
          <a:prstGeom prst="rect">
            <a:avLst/>
          </a:prstGeom>
        </p:spPr>
      </p:pic>
      <p:pic>
        <p:nvPicPr>
          <p:cNvPr id="220" name="Imagen 2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6504542" y="429126"/>
            <a:ext cx="317817" cy="549434"/>
          </a:xfrm>
          <a:prstGeom prst="rect">
            <a:avLst/>
          </a:prstGeom>
        </p:spPr>
      </p:pic>
      <p:pic>
        <p:nvPicPr>
          <p:cNvPr id="221" name="Imagen 2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6929943" y="429126"/>
            <a:ext cx="286707" cy="549434"/>
          </a:xfrm>
          <a:prstGeom prst="rect">
            <a:avLst/>
          </a:prstGeom>
        </p:spPr>
      </p:pic>
      <p:pic>
        <p:nvPicPr>
          <p:cNvPr id="222" name="Imagen 2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7395292" y="444382"/>
            <a:ext cx="317817" cy="549434"/>
          </a:xfrm>
          <a:prstGeom prst="rect">
            <a:avLst/>
          </a:prstGeom>
        </p:spPr>
      </p:pic>
      <p:sp>
        <p:nvSpPr>
          <p:cNvPr id="223" name="CuadroTexto 222"/>
          <p:cNvSpPr txBox="1"/>
          <p:nvPr/>
        </p:nvSpPr>
        <p:spPr>
          <a:xfrm>
            <a:off x="1004024" y="978560"/>
            <a:ext cx="2633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latin typeface="MS Reference Sans Serif" panose="020B0604030504040204" pitchFamily="34" charset="0"/>
                <a:cs typeface="Arial" panose="020B0604020202020204" pitchFamily="34" charset="0"/>
              </a:rPr>
              <a:t>60-90%</a:t>
            </a:r>
            <a:endParaRPr lang="es-ES" sz="3600" dirty="0">
              <a:latin typeface="MS Reference Sans Serif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24" name="Grupo 223"/>
          <p:cNvGrpSpPr>
            <a:grpSpLocks noChangeAspect="1"/>
          </p:cNvGrpSpPr>
          <p:nvPr/>
        </p:nvGrpSpPr>
        <p:grpSpPr>
          <a:xfrm>
            <a:off x="9525000" y="6197152"/>
            <a:ext cx="2501299" cy="537095"/>
            <a:chOff x="1066800" y="5992764"/>
            <a:chExt cx="3453799" cy="741622"/>
          </a:xfrm>
        </p:grpSpPr>
        <p:pic>
          <p:nvPicPr>
            <p:cNvPr id="225" name="Imagen 2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4" b="10885"/>
            <a:stretch/>
          </p:blipFill>
          <p:spPr>
            <a:xfrm>
              <a:off x="1066800" y="5992764"/>
              <a:ext cx="2703048" cy="741622"/>
            </a:xfrm>
            <a:prstGeom prst="rect">
              <a:avLst/>
            </a:prstGeom>
          </p:spPr>
        </p:pic>
        <p:pic>
          <p:nvPicPr>
            <p:cNvPr id="340" name="Imagen 3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1096" y="5992764"/>
              <a:ext cx="739503" cy="7416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431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adroTexto 160"/>
          <p:cNvSpPr txBox="1"/>
          <p:nvPr/>
        </p:nvSpPr>
        <p:spPr>
          <a:xfrm>
            <a:off x="487153" y="5616150"/>
            <a:ext cx="34959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>
                <a:latin typeface="MS Reference Sans Serif" panose="020B0604030504040204" pitchFamily="34" charset="0"/>
              </a:rPr>
              <a:t>Fuente: </a:t>
            </a:r>
            <a:r>
              <a:rPr lang="en-US" sz="1100" dirty="0" err="1" smtClean="0">
                <a:latin typeface="MS Reference Sans Serif" panose="020B0604030504040204" pitchFamily="34" charset="0"/>
              </a:rPr>
              <a:t>Svein</a:t>
            </a:r>
            <a:r>
              <a:rPr lang="en-US" sz="1100" dirty="0" smtClean="0">
                <a:latin typeface="MS Reference Sans Serif" panose="020B0604030504040204" pitchFamily="34" charset="0"/>
              </a:rPr>
              <a:t> </a:t>
            </a:r>
            <a:r>
              <a:rPr lang="en-US" sz="1100" dirty="0" err="1" smtClean="0">
                <a:latin typeface="MS Reference Sans Serif" panose="020B0604030504040204" pitchFamily="34" charset="0"/>
              </a:rPr>
              <a:t>Sjøberg</a:t>
            </a:r>
            <a:r>
              <a:rPr lang="en-US" sz="1100" dirty="0" smtClean="0">
                <a:latin typeface="MS Reference Sans Serif" panose="020B0604030504040204" pitchFamily="34" charset="0"/>
              </a:rPr>
              <a:t> and Camilla Schreiner (2010): The ROSE project. An overview and key findings. </a:t>
            </a:r>
          </a:p>
          <a:p>
            <a:r>
              <a:rPr lang="en-US" sz="1100" dirty="0" smtClean="0">
                <a:latin typeface="MS Reference Sans Serif" panose="020B0604030504040204" pitchFamily="34" charset="0"/>
              </a:rPr>
              <a:t>University of Oslo, March 2010</a:t>
            </a:r>
            <a:endParaRPr lang="es-ES" sz="1100" dirty="0">
              <a:latin typeface="MS Reference Sans Serif" panose="020B0604030504040204" pitchFamily="34" charset="0"/>
            </a:endParaRPr>
          </a:p>
        </p:txBody>
      </p:sp>
      <p:grpSp>
        <p:nvGrpSpPr>
          <p:cNvPr id="224" name="Grupo 223"/>
          <p:cNvGrpSpPr>
            <a:grpSpLocks noChangeAspect="1"/>
          </p:cNvGrpSpPr>
          <p:nvPr/>
        </p:nvGrpSpPr>
        <p:grpSpPr>
          <a:xfrm>
            <a:off x="9525000" y="6197152"/>
            <a:ext cx="2501299" cy="537095"/>
            <a:chOff x="1066800" y="5992764"/>
            <a:chExt cx="3453799" cy="741622"/>
          </a:xfrm>
        </p:grpSpPr>
        <p:pic>
          <p:nvPicPr>
            <p:cNvPr id="225" name="Imagen 22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4" b="10885"/>
            <a:stretch/>
          </p:blipFill>
          <p:spPr>
            <a:xfrm>
              <a:off x="1066800" y="5992764"/>
              <a:ext cx="2703048" cy="741622"/>
            </a:xfrm>
            <a:prstGeom prst="rect">
              <a:avLst/>
            </a:prstGeom>
          </p:spPr>
        </p:pic>
        <p:pic>
          <p:nvPicPr>
            <p:cNvPr id="340" name="Imagen 3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1096" y="5992764"/>
              <a:ext cx="739503" cy="741622"/>
            </a:xfrm>
            <a:prstGeom prst="rect">
              <a:avLst/>
            </a:prstGeom>
          </p:spPr>
        </p:pic>
      </p:grpSp>
      <p:grpSp>
        <p:nvGrpSpPr>
          <p:cNvPr id="293" name="Grupo 292"/>
          <p:cNvGrpSpPr/>
          <p:nvPr/>
        </p:nvGrpSpPr>
        <p:grpSpPr>
          <a:xfrm>
            <a:off x="6087819" y="1680577"/>
            <a:ext cx="2002081" cy="549446"/>
            <a:chOff x="2535631" y="749289"/>
            <a:chExt cx="1665985" cy="457209"/>
          </a:xfrm>
        </p:grpSpPr>
        <p:pic>
          <p:nvPicPr>
            <p:cNvPr id="294" name="Imagen 29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295" name="Imagen 29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296" name="Imagen 29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297" name="Imagen 29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298" name="Imagen 29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299" name="Grupo 298"/>
          <p:cNvGrpSpPr/>
          <p:nvPr/>
        </p:nvGrpSpPr>
        <p:grpSpPr>
          <a:xfrm>
            <a:off x="3840960" y="2260522"/>
            <a:ext cx="4248940" cy="549446"/>
            <a:chOff x="665960" y="749289"/>
            <a:chExt cx="3535656" cy="457209"/>
          </a:xfrm>
        </p:grpSpPr>
        <p:pic>
          <p:nvPicPr>
            <p:cNvPr id="300" name="Imagen 29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301" name="Imagen 30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302" name="Imagen 30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303" name="Imagen 30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304" name="Imagen 30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305" name="Imagen 30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306" name="Imagen 30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307" name="Imagen 30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308" name="Imagen 30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309" name="Imagen 30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310" name="Grupo 309"/>
          <p:cNvGrpSpPr/>
          <p:nvPr/>
        </p:nvGrpSpPr>
        <p:grpSpPr>
          <a:xfrm>
            <a:off x="3840960" y="2840466"/>
            <a:ext cx="4248940" cy="549446"/>
            <a:chOff x="665960" y="749289"/>
            <a:chExt cx="3535656" cy="457209"/>
          </a:xfrm>
        </p:grpSpPr>
        <p:pic>
          <p:nvPicPr>
            <p:cNvPr id="311" name="Imagen 3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312" name="Imagen 3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313" name="Imagen 3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314" name="Imagen 3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315" name="Imagen 3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316" name="Imagen 3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317" name="Imagen 3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318" name="Imagen 3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319" name="Imagen 3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320" name="Imagen 3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321" name="Grupo 320"/>
          <p:cNvGrpSpPr/>
          <p:nvPr/>
        </p:nvGrpSpPr>
        <p:grpSpPr>
          <a:xfrm>
            <a:off x="3840960" y="3420410"/>
            <a:ext cx="4248940" cy="549446"/>
            <a:chOff x="665960" y="749289"/>
            <a:chExt cx="3535656" cy="457209"/>
          </a:xfrm>
        </p:grpSpPr>
        <p:pic>
          <p:nvPicPr>
            <p:cNvPr id="322" name="Imagen 3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323" name="Imagen 3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324" name="Imagen 3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325" name="Imagen 3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326" name="Imagen 3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327" name="Imagen 32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328" name="Imagen 32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329" name="Imagen 3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330" name="Imagen 3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331" name="Imagen 33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332" name="Grupo 331"/>
          <p:cNvGrpSpPr/>
          <p:nvPr/>
        </p:nvGrpSpPr>
        <p:grpSpPr>
          <a:xfrm>
            <a:off x="3840960" y="4000354"/>
            <a:ext cx="4248940" cy="549446"/>
            <a:chOff x="665960" y="749289"/>
            <a:chExt cx="3535656" cy="457209"/>
          </a:xfrm>
        </p:grpSpPr>
        <p:pic>
          <p:nvPicPr>
            <p:cNvPr id="333" name="Imagen 33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334" name="Imagen 33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335" name="Imagen 33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336" name="Imagen 33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337" name="Imagen 33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338" name="Imagen 33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339" name="Imagen 3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341" name="Imagen 34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342" name="Imagen 34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343" name="Imagen 34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344" name="Grupo 343"/>
          <p:cNvGrpSpPr/>
          <p:nvPr/>
        </p:nvGrpSpPr>
        <p:grpSpPr>
          <a:xfrm>
            <a:off x="3840960" y="4580298"/>
            <a:ext cx="4248940" cy="549446"/>
            <a:chOff x="665960" y="749289"/>
            <a:chExt cx="3535656" cy="457209"/>
          </a:xfrm>
        </p:grpSpPr>
        <p:pic>
          <p:nvPicPr>
            <p:cNvPr id="345" name="Imagen 34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346" name="Imagen 34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347" name="Imagen 34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348" name="Imagen 34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349" name="Imagen 34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350" name="Imagen 34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351" name="Imagen 35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352" name="Imagen 35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353" name="Imagen 35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354" name="Imagen 35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355" name="Grupo 354"/>
          <p:cNvGrpSpPr/>
          <p:nvPr/>
        </p:nvGrpSpPr>
        <p:grpSpPr>
          <a:xfrm>
            <a:off x="3840960" y="5160236"/>
            <a:ext cx="4248940" cy="549446"/>
            <a:chOff x="665960" y="749289"/>
            <a:chExt cx="3535656" cy="457209"/>
          </a:xfrm>
        </p:grpSpPr>
        <p:pic>
          <p:nvPicPr>
            <p:cNvPr id="356" name="Imagen 35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357" name="Imagen 35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358" name="Imagen 35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359" name="Imagen 35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360" name="Imagen 35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361" name="Imagen 36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362" name="Imagen 36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363" name="Imagen 36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364" name="Imagen 36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365" name="Imagen 36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grpSp>
        <p:nvGrpSpPr>
          <p:cNvPr id="366" name="Grupo 365"/>
          <p:cNvGrpSpPr/>
          <p:nvPr/>
        </p:nvGrpSpPr>
        <p:grpSpPr>
          <a:xfrm>
            <a:off x="3840960" y="5740175"/>
            <a:ext cx="4248940" cy="549446"/>
            <a:chOff x="665960" y="749289"/>
            <a:chExt cx="3535656" cy="457209"/>
          </a:xfrm>
        </p:grpSpPr>
        <p:pic>
          <p:nvPicPr>
            <p:cNvPr id="367" name="Imagen 36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665960" y="749300"/>
              <a:ext cx="216784" cy="457198"/>
            </a:xfrm>
            <a:prstGeom prst="rect">
              <a:avLst/>
            </a:prstGeom>
          </p:spPr>
        </p:pic>
        <p:pic>
          <p:nvPicPr>
            <p:cNvPr id="368" name="Imagen 36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053189" y="749299"/>
              <a:ext cx="183547" cy="457199"/>
            </a:xfrm>
            <a:prstGeom prst="rect">
              <a:avLst/>
            </a:prstGeom>
          </p:spPr>
        </p:pic>
        <p:pic>
          <p:nvPicPr>
            <p:cNvPr id="369" name="Imagen 36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1407181" y="749300"/>
              <a:ext cx="216784" cy="457198"/>
            </a:xfrm>
            <a:prstGeom prst="rect">
              <a:avLst/>
            </a:prstGeom>
          </p:spPr>
        </p:pic>
        <p:pic>
          <p:nvPicPr>
            <p:cNvPr id="370" name="Imagen 36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1794410" y="749299"/>
              <a:ext cx="183547" cy="457199"/>
            </a:xfrm>
            <a:prstGeom prst="rect">
              <a:avLst/>
            </a:prstGeom>
          </p:spPr>
        </p:pic>
        <p:pic>
          <p:nvPicPr>
            <p:cNvPr id="371" name="Imagen 37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148402" y="749300"/>
              <a:ext cx="216784" cy="457198"/>
            </a:xfrm>
            <a:prstGeom prst="rect">
              <a:avLst/>
            </a:prstGeom>
          </p:spPr>
        </p:pic>
        <p:pic>
          <p:nvPicPr>
            <p:cNvPr id="372" name="Imagen 37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2535631" y="749299"/>
              <a:ext cx="183547" cy="457199"/>
            </a:xfrm>
            <a:prstGeom prst="rect">
              <a:avLst/>
            </a:prstGeom>
          </p:spPr>
        </p:pic>
        <p:pic>
          <p:nvPicPr>
            <p:cNvPr id="373" name="Imagen 37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2889623" y="749300"/>
              <a:ext cx="216784" cy="457198"/>
            </a:xfrm>
            <a:prstGeom prst="rect">
              <a:avLst/>
            </a:prstGeom>
          </p:spPr>
        </p:pic>
        <p:pic>
          <p:nvPicPr>
            <p:cNvPr id="374" name="Imagen 37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3276852" y="749299"/>
              <a:ext cx="183547" cy="457199"/>
            </a:xfrm>
            <a:prstGeom prst="rect">
              <a:avLst/>
            </a:prstGeom>
          </p:spPr>
        </p:pic>
        <p:pic>
          <p:nvPicPr>
            <p:cNvPr id="375" name="Imagen 37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8" t="5384" r="57115" b="9038"/>
            <a:stretch/>
          </p:blipFill>
          <p:spPr>
            <a:xfrm>
              <a:off x="3630844" y="749299"/>
              <a:ext cx="216784" cy="457198"/>
            </a:xfrm>
            <a:prstGeom prst="rect">
              <a:avLst/>
            </a:prstGeom>
          </p:spPr>
        </p:pic>
        <p:pic>
          <p:nvPicPr>
            <p:cNvPr id="376" name="Imagen 37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81" t="5127" r="2259" b="9036"/>
            <a:stretch/>
          </p:blipFill>
          <p:spPr>
            <a:xfrm>
              <a:off x="4018069" y="749289"/>
              <a:ext cx="183547" cy="457199"/>
            </a:xfrm>
            <a:prstGeom prst="rect">
              <a:avLst/>
            </a:prstGeom>
          </p:spPr>
        </p:pic>
      </p:grpSp>
      <p:pic>
        <p:nvPicPr>
          <p:cNvPr id="377" name="Imagen 37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3867686" y="490187"/>
            <a:ext cx="317817" cy="549434"/>
          </a:xfrm>
          <a:prstGeom prst="rect">
            <a:avLst/>
          </a:prstGeom>
        </p:spPr>
      </p:pic>
      <p:pic>
        <p:nvPicPr>
          <p:cNvPr id="378" name="Imagen 37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3842213" y="1106521"/>
            <a:ext cx="286707" cy="549434"/>
          </a:xfrm>
          <a:prstGeom prst="rect">
            <a:avLst/>
          </a:prstGeom>
        </p:spPr>
      </p:pic>
      <p:sp>
        <p:nvSpPr>
          <p:cNvPr id="379" name="CuadroTexto 378"/>
          <p:cNvSpPr txBox="1"/>
          <p:nvPr/>
        </p:nvSpPr>
        <p:spPr>
          <a:xfrm>
            <a:off x="569358" y="4036870"/>
            <a:ext cx="3298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latin typeface="MS Reference Sans Serif" panose="020B0604030504040204" pitchFamily="34" charset="0"/>
                <a:cs typeface="Arial" panose="020B0604020202020204" pitchFamily="34" charset="0"/>
              </a:rPr>
              <a:t>Países desarrollados</a:t>
            </a:r>
            <a:endParaRPr lang="es-ES" sz="3600" dirty="0">
              <a:latin typeface="MS Reference Sans Serif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80" name="Imagen 379" descr="Cartoon thought bubble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96" y="2687217"/>
            <a:ext cx="1653371" cy="1405366"/>
          </a:xfrm>
          <a:prstGeom prst="rect">
            <a:avLst/>
          </a:prstGeom>
        </p:spPr>
      </p:pic>
      <p:pic>
        <p:nvPicPr>
          <p:cNvPr id="381" name="Imagen 38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4306309" y="488060"/>
            <a:ext cx="317817" cy="549434"/>
          </a:xfrm>
          <a:prstGeom prst="rect">
            <a:avLst/>
          </a:prstGeom>
        </p:spPr>
      </p:pic>
      <p:pic>
        <p:nvPicPr>
          <p:cNvPr id="382" name="Imagen 38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4758441" y="490187"/>
            <a:ext cx="317817" cy="549434"/>
          </a:xfrm>
          <a:prstGeom prst="rect">
            <a:avLst/>
          </a:prstGeom>
        </p:spPr>
      </p:pic>
      <p:pic>
        <p:nvPicPr>
          <p:cNvPr id="383" name="Imagen 38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5197064" y="488060"/>
            <a:ext cx="317817" cy="549434"/>
          </a:xfrm>
          <a:prstGeom prst="rect">
            <a:avLst/>
          </a:prstGeom>
        </p:spPr>
      </p:pic>
      <p:pic>
        <p:nvPicPr>
          <p:cNvPr id="384" name="Imagen 38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5643935" y="522826"/>
            <a:ext cx="317817" cy="549434"/>
          </a:xfrm>
          <a:prstGeom prst="rect">
            <a:avLst/>
          </a:prstGeom>
        </p:spPr>
      </p:pic>
      <p:pic>
        <p:nvPicPr>
          <p:cNvPr id="385" name="Imagen 38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6082558" y="520699"/>
            <a:ext cx="317817" cy="549434"/>
          </a:xfrm>
          <a:prstGeom prst="rect">
            <a:avLst/>
          </a:prstGeom>
        </p:spPr>
      </p:pic>
      <p:pic>
        <p:nvPicPr>
          <p:cNvPr id="386" name="Imagen 38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6534690" y="522826"/>
            <a:ext cx="317817" cy="549434"/>
          </a:xfrm>
          <a:prstGeom prst="rect">
            <a:avLst/>
          </a:prstGeom>
        </p:spPr>
      </p:pic>
      <p:pic>
        <p:nvPicPr>
          <p:cNvPr id="387" name="Imagen 38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6973313" y="520699"/>
            <a:ext cx="317817" cy="549434"/>
          </a:xfrm>
          <a:prstGeom prst="rect">
            <a:avLst/>
          </a:prstGeom>
        </p:spPr>
      </p:pic>
      <p:pic>
        <p:nvPicPr>
          <p:cNvPr id="388" name="Imagen 38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7425445" y="490187"/>
            <a:ext cx="317817" cy="549434"/>
          </a:xfrm>
          <a:prstGeom prst="rect">
            <a:avLst/>
          </a:prstGeom>
        </p:spPr>
      </p:pic>
      <p:pic>
        <p:nvPicPr>
          <p:cNvPr id="389" name="Imagen 38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7" t="222" r="16019" b="1024"/>
          <a:stretch/>
        </p:blipFill>
        <p:spPr>
          <a:xfrm>
            <a:off x="7864068" y="488060"/>
            <a:ext cx="317817" cy="549434"/>
          </a:xfrm>
          <a:prstGeom prst="rect">
            <a:avLst/>
          </a:prstGeom>
        </p:spPr>
      </p:pic>
      <p:pic>
        <p:nvPicPr>
          <p:cNvPr id="390" name="Imagen 38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4286196" y="1106521"/>
            <a:ext cx="286707" cy="549434"/>
          </a:xfrm>
          <a:prstGeom prst="rect">
            <a:avLst/>
          </a:prstGeom>
        </p:spPr>
      </p:pic>
      <p:pic>
        <p:nvPicPr>
          <p:cNvPr id="391" name="Imagen 39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4730179" y="1106521"/>
            <a:ext cx="286707" cy="549434"/>
          </a:xfrm>
          <a:prstGeom prst="rect">
            <a:avLst/>
          </a:prstGeom>
        </p:spPr>
      </p:pic>
      <p:pic>
        <p:nvPicPr>
          <p:cNvPr id="392" name="Imagen 39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7838058" y="1106521"/>
            <a:ext cx="286707" cy="549434"/>
          </a:xfrm>
          <a:prstGeom prst="rect">
            <a:avLst/>
          </a:prstGeom>
        </p:spPr>
      </p:pic>
      <p:pic>
        <p:nvPicPr>
          <p:cNvPr id="393" name="Imagen 39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5174162" y="1106521"/>
            <a:ext cx="286707" cy="549434"/>
          </a:xfrm>
          <a:prstGeom prst="rect">
            <a:avLst/>
          </a:prstGeom>
        </p:spPr>
      </p:pic>
      <p:pic>
        <p:nvPicPr>
          <p:cNvPr id="394" name="Imagen 39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5618145" y="1106521"/>
            <a:ext cx="286707" cy="549434"/>
          </a:xfrm>
          <a:prstGeom prst="rect">
            <a:avLst/>
          </a:prstGeom>
        </p:spPr>
      </p:pic>
      <p:pic>
        <p:nvPicPr>
          <p:cNvPr id="395" name="Imagen 39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6062128" y="1106521"/>
            <a:ext cx="286707" cy="549434"/>
          </a:xfrm>
          <a:prstGeom prst="rect">
            <a:avLst/>
          </a:prstGeom>
        </p:spPr>
      </p:pic>
      <p:pic>
        <p:nvPicPr>
          <p:cNvPr id="396" name="Imagen 39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6506111" y="1106521"/>
            <a:ext cx="286707" cy="549434"/>
          </a:xfrm>
          <a:prstGeom prst="rect">
            <a:avLst/>
          </a:prstGeom>
        </p:spPr>
      </p:pic>
      <p:pic>
        <p:nvPicPr>
          <p:cNvPr id="397" name="Imagen 39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6950094" y="1106521"/>
            <a:ext cx="286707" cy="549434"/>
          </a:xfrm>
          <a:prstGeom prst="rect">
            <a:avLst/>
          </a:prstGeom>
        </p:spPr>
      </p:pic>
      <p:pic>
        <p:nvPicPr>
          <p:cNvPr id="398" name="Imagen 39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18"/>
          <a:stretch/>
        </p:blipFill>
        <p:spPr>
          <a:xfrm>
            <a:off x="7394077" y="1106521"/>
            <a:ext cx="286707" cy="549434"/>
          </a:xfrm>
          <a:prstGeom prst="rect">
            <a:avLst/>
          </a:prstGeom>
        </p:spPr>
      </p:pic>
      <p:grpSp>
        <p:nvGrpSpPr>
          <p:cNvPr id="399" name="Grupo 398"/>
          <p:cNvGrpSpPr/>
          <p:nvPr/>
        </p:nvGrpSpPr>
        <p:grpSpPr>
          <a:xfrm>
            <a:off x="3830654" y="1690216"/>
            <a:ext cx="2062639" cy="549434"/>
            <a:chOff x="3753313" y="1576421"/>
            <a:chExt cx="2062639" cy="549434"/>
          </a:xfrm>
        </p:grpSpPr>
        <p:pic>
          <p:nvPicPr>
            <p:cNvPr id="400" name="Imagen 39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818"/>
            <a:stretch/>
          </p:blipFill>
          <p:spPr>
            <a:xfrm>
              <a:off x="3753313" y="1576421"/>
              <a:ext cx="286707" cy="549434"/>
            </a:xfrm>
            <a:prstGeom prst="rect">
              <a:avLst/>
            </a:prstGeom>
          </p:spPr>
        </p:pic>
        <p:pic>
          <p:nvPicPr>
            <p:cNvPr id="401" name="Imagen 40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818"/>
            <a:stretch/>
          </p:blipFill>
          <p:spPr>
            <a:xfrm>
              <a:off x="4197296" y="1576421"/>
              <a:ext cx="286707" cy="549434"/>
            </a:xfrm>
            <a:prstGeom prst="rect">
              <a:avLst/>
            </a:prstGeom>
          </p:spPr>
        </p:pic>
        <p:pic>
          <p:nvPicPr>
            <p:cNvPr id="402" name="Imagen 40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818"/>
            <a:stretch/>
          </p:blipFill>
          <p:spPr>
            <a:xfrm>
              <a:off x="4641279" y="1576421"/>
              <a:ext cx="286707" cy="549434"/>
            </a:xfrm>
            <a:prstGeom prst="rect">
              <a:avLst/>
            </a:prstGeom>
          </p:spPr>
        </p:pic>
        <p:pic>
          <p:nvPicPr>
            <p:cNvPr id="403" name="Imagen 40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818"/>
            <a:stretch/>
          </p:blipFill>
          <p:spPr>
            <a:xfrm>
              <a:off x="5085262" y="1576421"/>
              <a:ext cx="286707" cy="549434"/>
            </a:xfrm>
            <a:prstGeom prst="rect">
              <a:avLst/>
            </a:prstGeom>
          </p:spPr>
        </p:pic>
        <p:pic>
          <p:nvPicPr>
            <p:cNvPr id="404" name="Imagen 40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818"/>
            <a:stretch/>
          </p:blipFill>
          <p:spPr>
            <a:xfrm>
              <a:off x="5529245" y="1576421"/>
              <a:ext cx="286707" cy="549434"/>
            </a:xfrm>
            <a:prstGeom prst="rect">
              <a:avLst/>
            </a:prstGeom>
          </p:spPr>
        </p:pic>
      </p:grpSp>
      <p:sp>
        <p:nvSpPr>
          <p:cNvPr id="405" name="CuadroTexto 404"/>
          <p:cNvSpPr txBox="1"/>
          <p:nvPr/>
        </p:nvSpPr>
        <p:spPr>
          <a:xfrm>
            <a:off x="541719" y="1043885"/>
            <a:ext cx="3298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chemeClr val="accent2"/>
                </a:solidFill>
                <a:latin typeface="MS Reference Sans Serif" panose="020B0604030504040204" pitchFamily="34" charset="0"/>
                <a:cs typeface="Arial" panose="020B0604020202020204" pitchFamily="34" charset="0"/>
              </a:rPr>
              <a:t>20% chicas</a:t>
            </a:r>
            <a:endParaRPr lang="es-ES" sz="3600" dirty="0">
              <a:solidFill>
                <a:schemeClr val="accent2"/>
              </a:solidFill>
              <a:latin typeface="MS Reference Sans Serif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6" name="CuadroTexto 405"/>
          <p:cNvSpPr txBox="1"/>
          <p:nvPr/>
        </p:nvSpPr>
        <p:spPr>
          <a:xfrm>
            <a:off x="541719" y="1907924"/>
            <a:ext cx="3298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atin typeface="MS Reference Sans Serif" panose="020B0604030504040204" pitchFamily="34" charset="0"/>
                <a:cs typeface="Arial" panose="020B0604020202020204" pitchFamily="34" charset="0"/>
              </a:rPr>
              <a:t>3</a:t>
            </a:r>
            <a:r>
              <a:rPr lang="es-ES" sz="3600" dirty="0" smtClean="0">
                <a:latin typeface="MS Reference Sans Serif" panose="020B0604030504040204" pitchFamily="34" charset="0"/>
                <a:cs typeface="Arial" panose="020B0604020202020204" pitchFamily="34" charset="0"/>
              </a:rPr>
              <a:t>0% chicos</a:t>
            </a:r>
            <a:endParaRPr lang="es-ES" sz="3600" dirty="0">
              <a:latin typeface="MS Reference Sans Serif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57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5" grpId="0"/>
      <p:bldP spid="40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idx="4294967295"/>
          </p:nvPr>
        </p:nvSpPr>
        <p:spPr>
          <a:xfrm>
            <a:off x="1044595" y="1425575"/>
            <a:ext cx="5676150" cy="44438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/>
          <a:p>
            <a:pPr algn="l"/>
            <a:r>
              <a:rPr lang="it-IT" sz="2600" dirty="0" smtClean="0">
                <a:solidFill>
                  <a:schemeClr val="bg1"/>
                </a:solidFill>
                <a:latin typeface="Open Sans"/>
                <a:cs typeface="Open Sans"/>
              </a:rPr>
              <a:t>FORMAT IMAGE</a:t>
            </a:r>
            <a:endParaRPr lang="it-IT" sz="26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38" y="908447"/>
            <a:ext cx="8164607" cy="545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77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87436" y="2565190"/>
            <a:ext cx="74516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MS Reference Sans Serif" panose="020B0604030504040204" pitchFamily="34" charset="0"/>
              </a:rPr>
              <a:t>Toda tecnología lo suficientemente avanzada es indistinguible de la magia</a:t>
            </a:r>
            <a:r>
              <a:rPr lang="es-ES" sz="2400" dirty="0" smtClean="0">
                <a:latin typeface="MS Reference Sans Serif" panose="020B0604030504040204" pitchFamily="34" charset="0"/>
              </a:rPr>
              <a:t>.</a:t>
            </a:r>
          </a:p>
          <a:p>
            <a:endParaRPr lang="es-ES" dirty="0" smtClean="0">
              <a:latin typeface="MS Reference Sans Serif" panose="020B0604030504040204" pitchFamily="34" charset="0"/>
            </a:endParaRPr>
          </a:p>
          <a:p>
            <a:pPr algn="r"/>
            <a:r>
              <a:rPr lang="es-ES" dirty="0" smtClean="0">
                <a:solidFill>
                  <a:schemeClr val="accent2"/>
                </a:solidFill>
                <a:latin typeface="MS Reference Sans Serif" panose="020B0604030504040204" pitchFamily="34" charset="0"/>
              </a:rPr>
              <a:t>—Tercera Ley de Clarke</a:t>
            </a:r>
            <a:endParaRPr lang="es-ES" dirty="0">
              <a:solidFill>
                <a:schemeClr val="accent2"/>
              </a:solidFill>
              <a:latin typeface="MS Reference Sans Serif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81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22"/>
          <a:stretch/>
        </p:blipFill>
        <p:spPr>
          <a:xfrm>
            <a:off x="719138" y="1235752"/>
            <a:ext cx="6155140" cy="46720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8" b="3889"/>
          <a:stretch/>
        </p:blipFill>
        <p:spPr>
          <a:xfrm>
            <a:off x="706438" y="1235751"/>
            <a:ext cx="6155140" cy="465395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6886978" y="1284147"/>
            <a:ext cx="11436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>
                <a:latin typeface="MS Reference Sans Serif" panose="020B0604030504040204" pitchFamily="34" charset="0"/>
              </a:rPr>
              <a:t>Fuente</a:t>
            </a:r>
            <a:r>
              <a:rPr lang="es-ES" sz="1000" dirty="0" smtClean="0">
                <a:latin typeface="MS Reference Sans Serif" panose="020B0604030504040204" pitchFamily="34" charset="0"/>
              </a:rPr>
              <a:t>: </a:t>
            </a:r>
            <a:r>
              <a:rPr lang="es-ES" sz="1000" dirty="0" err="1" smtClean="0">
                <a:latin typeface="MS Reference Sans Serif" panose="020B0604030504040204" pitchFamily="34" charset="0"/>
              </a:rPr>
              <a:t>Abstrusegoose</a:t>
            </a:r>
            <a:endParaRPr lang="es-ES" sz="1000" dirty="0">
              <a:latin typeface="MS Reference Sans Serif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09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_STEM4YOUTH">
  <a:themeElements>
    <a:clrScheme name="Impostazioni personalizzate 1">
      <a:dk1>
        <a:sysClr val="windowText" lastClr="000000"/>
      </a:dk1>
      <a:lt1>
        <a:sysClr val="window" lastClr="FFFFFF"/>
      </a:lt1>
      <a:dk2>
        <a:srgbClr val="0091BC"/>
      </a:dk2>
      <a:lt2>
        <a:srgbClr val="EEECE1"/>
      </a:lt2>
      <a:accent1>
        <a:srgbClr val="0091BC"/>
      </a:accent1>
      <a:accent2>
        <a:srgbClr val="73B632"/>
      </a:accent2>
      <a:accent3>
        <a:srgbClr val="CD0058"/>
      </a:accent3>
      <a:accent4>
        <a:srgbClr val="FED517"/>
      </a:accent4>
      <a:accent5>
        <a:srgbClr val="7D156A"/>
      </a:accent5>
      <a:accent6>
        <a:srgbClr val="D63D25"/>
      </a:accent6>
      <a:hlink>
        <a:srgbClr val="7A868A"/>
      </a:hlink>
      <a:folHlink>
        <a:srgbClr val="800080"/>
      </a:folHlink>
    </a:clrScheme>
    <a:fontScheme name="Office classico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1202</TotalTime>
  <Words>194</Words>
  <Application>Microsoft Office PowerPoint</Application>
  <PresentationFormat>Presentación en pantalla (4:3)</PresentationFormat>
  <Paragraphs>39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</vt:lpstr>
      <vt:lpstr>Calibri</vt:lpstr>
      <vt:lpstr>MS Reference Sans Serif</vt:lpstr>
      <vt:lpstr>Open Sans</vt:lpstr>
      <vt:lpstr>Tema_STEM4YOUTH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FORMAT IMAGE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</dc:title>
  <dc:creator>d d</dc:creator>
  <cp:lastModifiedBy>Juan José Sáenz de la Torre</cp:lastModifiedBy>
  <cp:revision>65</cp:revision>
  <dcterms:created xsi:type="dcterms:W3CDTF">2016-07-05T12:16:32Z</dcterms:created>
  <dcterms:modified xsi:type="dcterms:W3CDTF">2017-05-04T07:50:13Z</dcterms:modified>
</cp:coreProperties>
</file>