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35.jpg" ContentType="image/png"/>
  <Override PartName="/ppt/media/image36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9" r:id="rId1"/>
  </p:sldMasterIdLst>
  <p:notesMasterIdLst>
    <p:notesMasterId r:id="rId14"/>
  </p:notesMasterIdLst>
  <p:handoutMasterIdLst>
    <p:handoutMasterId r:id="rId15"/>
  </p:handoutMasterIdLst>
  <p:sldIdLst>
    <p:sldId id="272" r:id="rId2"/>
    <p:sldId id="257" r:id="rId3"/>
    <p:sldId id="304" r:id="rId4"/>
    <p:sldId id="301" r:id="rId5"/>
    <p:sldId id="287" r:id="rId6"/>
    <p:sldId id="296" r:id="rId7"/>
    <p:sldId id="300" r:id="rId8"/>
    <p:sldId id="297" r:id="rId9"/>
    <p:sldId id="302" r:id="rId10"/>
    <p:sldId id="298" r:id="rId11"/>
    <p:sldId id="303" r:id="rId12"/>
    <p:sldId id="285" r:id="rId13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mCiRed" id="{246A655D-DC1C-46A5-8F53-FE3F30407D12}">
          <p14:sldIdLst>
            <p14:sldId id="272"/>
            <p14:sldId id="257"/>
            <p14:sldId id="304"/>
            <p14:sldId id="301"/>
            <p14:sldId id="287"/>
            <p14:sldId id="296"/>
            <p14:sldId id="300"/>
            <p14:sldId id="297"/>
            <p14:sldId id="302"/>
            <p14:sldId id="298"/>
            <p14:sldId id="303"/>
            <p14:sldId id="2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501">
          <p15:clr>
            <a:srgbClr val="A4A3A4"/>
          </p15:clr>
        </p15:guide>
        <p15:guide id="2" pos="45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EF4"/>
    <a:srgbClr val="E7511E"/>
    <a:srgbClr val="78A39E"/>
    <a:srgbClr val="0091BC"/>
    <a:srgbClr val="D63D25"/>
    <a:srgbClr val="7D156A"/>
    <a:srgbClr val="FED517"/>
    <a:srgbClr val="CD0058"/>
    <a:srgbClr val="73B6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5" autoAdjust="0"/>
    <p:restoredTop sz="99322" autoAdjust="0"/>
  </p:normalViewPr>
  <p:slideViewPr>
    <p:cSldViewPr snapToGrid="0" snapToObjects="1" showGuides="1">
      <p:cViewPr varScale="1">
        <p:scale>
          <a:sx n="111" d="100"/>
          <a:sy n="111" d="100"/>
        </p:scale>
        <p:origin x="810" y="114"/>
      </p:cViewPr>
      <p:guideLst>
        <p:guide orient="horz" pos="501"/>
        <p:guide pos="45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 showGuides="1">
      <p:cViewPr varScale="1">
        <p:scale>
          <a:sx n="85" d="100"/>
          <a:sy n="85" d="100"/>
        </p:scale>
        <p:origin x="38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951B69-6088-4320-A349-47B2576DEF05}" type="datetimeFigureOut">
              <a:rPr lang="es-ES" smtClean="0"/>
              <a:t>13/07/2017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CAF27D-D8E1-4E39-B8FF-405F813D8F2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072086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83AB6E-FF09-4B0D-97B1-A88FF50D52DB}" type="datetimeFigureOut">
              <a:rPr lang="es-ES" smtClean="0"/>
              <a:t>13/07/2017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67F2D-D88B-43E9-9CFC-850B245CE5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809633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1 7"/>
          <p:cNvCxnSpPr/>
          <p:nvPr userDrawn="1"/>
        </p:nvCxnSpPr>
        <p:spPr>
          <a:xfrm>
            <a:off x="313553" y="6488998"/>
            <a:ext cx="807715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9083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08300" y="1501686"/>
            <a:ext cx="4904876" cy="137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523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ttore 1 8"/>
          <p:cNvCxnSpPr/>
          <p:nvPr userDrawn="1"/>
        </p:nvCxnSpPr>
        <p:spPr>
          <a:xfrm>
            <a:off x="313553" y="6488998"/>
            <a:ext cx="807715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834389" y="498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94F0D-18EF-4546-A6DC-5481BC74868F}" type="slidenum">
              <a:rPr lang="it-IT" smtClean="0">
                <a:latin typeface="Open Sans"/>
                <a:cs typeface="Open Sans"/>
              </a:rPr>
              <a:t>‹Nº›</a:t>
            </a:fld>
            <a:endParaRPr lang="it-IT" dirty="0">
              <a:latin typeface="Open Sans"/>
              <a:cs typeface="Open Sans"/>
            </a:endParaRPr>
          </a:p>
        </p:txBody>
      </p:sp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908300" cy="6858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9138" y="291338"/>
            <a:ext cx="1810421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62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ttore 1 8"/>
          <p:cNvCxnSpPr/>
          <p:nvPr userDrawn="1"/>
        </p:nvCxnSpPr>
        <p:spPr>
          <a:xfrm>
            <a:off x="313553" y="6488998"/>
            <a:ext cx="8077156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Immagin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908300" cy="6858000"/>
          </a:xfrm>
          <a:prstGeom prst="rect">
            <a:avLst/>
          </a:prstGeom>
        </p:spPr>
      </p:pic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834389" y="498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94F0D-18EF-4546-A6DC-5481BC74868F}" type="slidenum">
              <a:rPr lang="it-IT" smtClean="0">
                <a:latin typeface="Open Sans"/>
                <a:cs typeface="Open Sans"/>
              </a:rPr>
              <a:t>‹Nº›</a:t>
            </a:fld>
            <a:endParaRPr lang="it-IT" dirty="0">
              <a:latin typeface="Open Sans"/>
              <a:cs typeface="Open Sans"/>
            </a:endParaRPr>
          </a:p>
        </p:txBody>
      </p:sp>
      <p:pic>
        <p:nvPicPr>
          <p:cNvPr id="6" name="Immagin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9138" y="291338"/>
            <a:ext cx="1810421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148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ttore 1 8"/>
          <p:cNvCxnSpPr/>
          <p:nvPr userDrawn="1"/>
        </p:nvCxnSpPr>
        <p:spPr>
          <a:xfrm>
            <a:off x="313553" y="6488998"/>
            <a:ext cx="8077156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834389" y="498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94F0D-18EF-4546-A6DC-5481BC74868F}" type="slidenum">
              <a:rPr lang="it-IT" smtClean="0">
                <a:latin typeface="Open Sans"/>
                <a:cs typeface="Open Sans"/>
              </a:rPr>
              <a:t>‹Nº›</a:t>
            </a:fld>
            <a:endParaRPr lang="it-IT" dirty="0">
              <a:latin typeface="Open Sans"/>
              <a:cs typeface="Open Sans"/>
            </a:endParaRPr>
          </a:p>
        </p:txBody>
      </p:sp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908300" cy="6858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9138" y="291338"/>
            <a:ext cx="1810421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62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ttore 1 8"/>
          <p:cNvCxnSpPr/>
          <p:nvPr userDrawn="1"/>
        </p:nvCxnSpPr>
        <p:spPr>
          <a:xfrm>
            <a:off x="313553" y="6488998"/>
            <a:ext cx="8077156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834389" y="498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94F0D-18EF-4546-A6DC-5481BC74868F}" type="slidenum">
              <a:rPr lang="it-IT" smtClean="0">
                <a:latin typeface="Open Sans"/>
                <a:cs typeface="Open Sans"/>
              </a:rPr>
              <a:t>‹Nº›</a:t>
            </a:fld>
            <a:endParaRPr lang="it-IT" dirty="0">
              <a:latin typeface="Open Sans"/>
              <a:cs typeface="Open Sans"/>
            </a:endParaRPr>
          </a:p>
        </p:txBody>
      </p:sp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908300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9138" y="291338"/>
            <a:ext cx="1797732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719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ttore 1 8"/>
          <p:cNvCxnSpPr/>
          <p:nvPr userDrawn="1"/>
        </p:nvCxnSpPr>
        <p:spPr>
          <a:xfrm>
            <a:off x="313553" y="6488998"/>
            <a:ext cx="8077156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834389" y="498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94F0D-18EF-4546-A6DC-5481BC74868F}" type="slidenum">
              <a:rPr lang="it-IT" smtClean="0">
                <a:latin typeface="Open Sans"/>
                <a:cs typeface="Open Sans"/>
              </a:rPr>
              <a:t>‹Nº›</a:t>
            </a:fld>
            <a:endParaRPr lang="it-IT" dirty="0">
              <a:latin typeface="Open Sans"/>
              <a:cs typeface="Open Sans"/>
            </a:endParaRPr>
          </a:p>
        </p:txBody>
      </p:sp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908300" cy="6858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9138" y="291338"/>
            <a:ext cx="1797732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08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ttore 1 8"/>
          <p:cNvCxnSpPr/>
          <p:nvPr userDrawn="1"/>
        </p:nvCxnSpPr>
        <p:spPr>
          <a:xfrm>
            <a:off x="313553" y="6488998"/>
            <a:ext cx="807715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834389" y="498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94F0D-18EF-4546-A6DC-5481BC74868F}" type="slidenum">
              <a:rPr lang="it-IT" smtClean="0">
                <a:latin typeface="Open Sans"/>
                <a:cs typeface="Open Sans"/>
              </a:rPr>
              <a:t>‹Nº›</a:t>
            </a:fld>
            <a:endParaRPr lang="it-IT" dirty="0">
              <a:latin typeface="Open Sans"/>
              <a:cs typeface="Open Sans"/>
            </a:endParaRPr>
          </a:p>
        </p:txBody>
      </p:sp>
      <p:pic>
        <p:nvPicPr>
          <p:cNvPr id="11" name="Immagin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98500" cy="68580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9138" y="300430"/>
            <a:ext cx="1765300" cy="49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431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800156" y="558352"/>
            <a:ext cx="2133600" cy="365125"/>
          </a:xfrm>
        </p:spPr>
        <p:txBody>
          <a:bodyPr/>
          <a:lstStyle/>
          <a:p>
            <a:fld id="{BBE94F0D-18EF-4546-A6DC-5481BC74868F}" type="slidenum">
              <a:rPr lang="it-IT" smtClean="0">
                <a:latin typeface="Open Sans"/>
                <a:cs typeface="Open Sans"/>
              </a:rPr>
              <a:t>‹Nº›</a:t>
            </a:fld>
            <a:endParaRPr lang="it-IT" dirty="0">
              <a:latin typeface="Open Sans"/>
              <a:cs typeface="Open Sans"/>
            </a:endParaRPr>
          </a:p>
        </p:txBody>
      </p:sp>
      <p:pic>
        <p:nvPicPr>
          <p:cNvPr id="5" name="Immagin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98500" cy="6858000"/>
          </a:xfrm>
          <a:prstGeom prst="rect">
            <a:avLst/>
          </a:prstGeom>
        </p:spPr>
      </p:pic>
      <p:cxnSp>
        <p:nvCxnSpPr>
          <p:cNvPr id="6" name="Connettore 1 5"/>
          <p:cNvCxnSpPr/>
          <p:nvPr userDrawn="1"/>
        </p:nvCxnSpPr>
        <p:spPr>
          <a:xfrm>
            <a:off x="313553" y="6488998"/>
            <a:ext cx="8077156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9138" y="312738"/>
            <a:ext cx="173355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522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98500" cy="6858000"/>
          </a:xfrm>
          <a:prstGeom prst="rect">
            <a:avLst/>
          </a:prstGeom>
        </p:spPr>
      </p:pic>
      <p:cxnSp>
        <p:nvCxnSpPr>
          <p:cNvPr id="9" name="Connettore 1 8"/>
          <p:cNvCxnSpPr/>
          <p:nvPr userDrawn="1"/>
        </p:nvCxnSpPr>
        <p:spPr>
          <a:xfrm>
            <a:off x="313553" y="6488998"/>
            <a:ext cx="8077156" cy="0"/>
          </a:xfrm>
          <a:prstGeom prst="line">
            <a:avLst/>
          </a:prstGeom>
          <a:ln>
            <a:solidFill>
              <a:srgbClr val="0091B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834389" y="498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94F0D-18EF-4546-A6DC-5481BC74868F}" type="slidenum">
              <a:rPr lang="it-IT" smtClean="0">
                <a:latin typeface="Open Sans"/>
                <a:cs typeface="Open Sans"/>
              </a:rPr>
              <a:t>‹Nº›</a:t>
            </a:fld>
            <a:endParaRPr lang="it-IT" dirty="0">
              <a:latin typeface="Open Sans"/>
              <a:cs typeface="Open Sans"/>
            </a:endParaRPr>
          </a:p>
        </p:txBody>
      </p:sp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9138" y="291338"/>
            <a:ext cx="1810421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56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ttore 1 8"/>
          <p:cNvCxnSpPr/>
          <p:nvPr userDrawn="1"/>
        </p:nvCxnSpPr>
        <p:spPr>
          <a:xfrm>
            <a:off x="313553" y="6488998"/>
            <a:ext cx="8077156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834389" y="498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94F0D-18EF-4546-A6DC-5481BC74868F}" type="slidenum">
              <a:rPr lang="it-IT" smtClean="0">
                <a:latin typeface="Open Sans"/>
                <a:cs typeface="Open Sans"/>
              </a:rPr>
              <a:t>‹Nº›</a:t>
            </a:fld>
            <a:endParaRPr lang="it-IT" dirty="0">
              <a:latin typeface="Open Sans"/>
              <a:cs typeface="Open Sans"/>
            </a:endParaRPr>
          </a:p>
        </p:txBody>
      </p:sp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985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9138" y="291338"/>
            <a:ext cx="1810421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650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ttore 1 8"/>
          <p:cNvCxnSpPr/>
          <p:nvPr userDrawn="1"/>
        </p:nvCxnSpPr>
        <p:spPr>
          <a:xfrm>
            <a:off x="313553" y="6488998"/>
            <a:ext cx="8077156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834389" y="498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94F0D-18EF-4546-A6DC-5481BC74868F}" type="slidenum">
              <a:rPr lang="it-IT" smtClean="0">
                <a:latin typeface="Open Sans"/>
                <a:cs typeface="Open Sans"/>
              </a:rPr>
              <a:t>‹Nº›</a:t>
            </a:fld>
            <a:endParaRPr lang="it-IT" dirty="0">
              <a:latin typeface="Open Sans"/>
              <a:cs typeface="Open Sans"/>
            </a:endParaRPr>
          </a:p>
        </p:txBody>
      </p:sp>
      <p:pic>
        <p:nvPicPr>
          <p:cNvPr id="5" name="Immagin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985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9138" y="291338"/>
            <a:ext cx="1797732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437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ttore 1 8"/>
          <p:cNvCxnSpPr/>
          <p:nvPr userDrawn="1"/>
        </p:nvCxnSpPr>
        <p:spPr>
          <a:xfrm>
            <a:off x="313553" y="6488998"/>
            <a:ext cx="8077156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834389" y="498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94F0D-18EF-4546-A6DC-5481BC74868F}" type="slidenum">
              <a:rPr lang="it-IT" smtClean="0">
                <a:latin typeface="Open Sans"/>
                <a:cs typeface="Open Sans"/>
              </a:rPr>
              <a:t>‹Nº›</a:t>
            </a:fld>
            <a:endParaRPr lang="it-IT" dirty="0">
              <a:latin typeface="Open Sans"/>
              <a:cs typeface="Open Sans"/>
            </a:endParaRPr>
          </a:p>
        </p:txBody>
      </p:sp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985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9138" y="291338"/>
            <a:ext cx="1797732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67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834389" y="498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94F0D-18EF-4546-A6DC-5481BC74868F}" type="slidenum">
              <a:rPr lang="it-IT" smtClean="0">
                <a:latin typeface="Open Sans"/>
                <a:cs typeface="Open Sans"/>
              </a:rPr>
              <a:t>‹Nº›</a:t>
            </a:fld>
            <a:endParaRPr lang="it-IT" dirty="0">
              <a:latin typeface="Open Sans"/>
              <a:cs typeface="Open Sans"/>
            </a:endParaRPr>
          </a:p>
        </p:txBody>
      </p:sp>
      <p:cxnSp>
        <p:nvCxnSpPr>
          <p:cNvPr id="8" name="Connettore 1 7"/>
          <p:cNvCxnSpPr/>
          <p:nvPr userDrawn="1"/>
        </p:nvCxnSpPr>
        <p:spPr>
          <a:xfrm>
            <a:off x="313553" y="6488998"/>
            <a:ext cx="807715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908300" cy="6858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9138" y="300430"/>
            <a:ext cx="1765300" cy="49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341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ttore 1 8"/>
          <p:cNvCxnSpPr/>
          <p:nvPr userDrawn="1"/>
        </p:nvCxnSpPr>
        <p:spPr>
          <a:xfrm>
            <a:off x="313553" y="6488998"/>
            <a:ext cx="8077156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834389" y="498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94F0D-18EF-4546-A6DC-5481BC74868F}" type="slidenum">
              <a:rPr lang="it-IT" smtClean="0">
                <a:latin typeface="Open Sans"/>
                <a:cs typeface="Open Sans"/>
              </a:rPr>
              <a:t>‹Nº›</a:t>
            </a:fld>
            <a:endParaRPr lang="it-IT" dirty="0">
              <a:latin typeface="Open Sans"/>
              <a:cs typeface="Open Sans"/>
            </a:endParaRPr>
          </a:p>
        </p:txBody>
      </p:sp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908300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9138" y="312738"/>
            <a:ext cx="173355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62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 smtClean="0"/>
              <a:t>Fare clic per modificare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dirty="0" smtClean="0"/>
              <a:t>VIII CIBEM – 13 julio 2017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94F0D-18EF-4546-A6DC-5481BC74868F}" type="slidenum">
              <a:rPr lang="it-IT" smtClean="0">
                <a:latin typeface="Open Sans"/>
                <a:cs typeface="Open Sans"/>
              </a:rPr>
              <a:t>‹Nº›</a:t>
            </a:fld>
            <a:endParaRPr lang="it-IT" dirty="0">
              <a:latin typeface="Open Sans"/>
              <a:cs typeface="Open Sans"/>
            </a:endParaRPr>
          </a:p>
        </p:txBody>
      </p:sp>
      <p:sp>
        <p:nvSpPr>
          <p:cNvPr id="7" name="Rettangolo 6"/>
          <p:cNvSpPr/>
          <p:nvPr userDrawn="1"/>
        </p:nvSpPr>
        <p:spPr>
          <a:xfrm>
            <a:off x="5050118" y="255589"/>
            <a:ext cx="3851121" cy="26303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r"/>
            <a:r>
              <a:rPr lang="it-IT" sz="1100" b="1" dirty="0" smtClean="0">
                <a:solidFill>
                  <a:schemeClr val="tx1"/>
                </a:solidFill>
                <a:latin typeface="Open Sans"/>
                <a:cs typeface="Open Sans"/>
              </a:rPr>
              <a:t>VIII CIBEM – STEMforYouth</a:t>
            </a:r>
          </a:p>
          <a:p>
            <a:pPr algn="r"/>
            <a:r>
              <a:rPr lang="it-IT" sz="1100" b="0" dirty="0" smtClean="0">
                <a:solidFill>
                  <a:schemeClr val="tx1"/>
                </a:solidFill>
                <a:latin typeface="Open Sans"/>
                <a:cs typeface="Open Sans"/>
              </a:rPr>
              <a:t> </a:t>
            </a:r>
            <a:r>
              <a:rPr lang="it-IT" sz="1100" b="1" dirty="0" smtClean="0">
                <a:solidFill>
                  <a:schemeClr val="tx1"/>
                </a:solidFill>
                <a:latin typeface="Open Sans"/>
                <a:cs typeface="Open Sans"/>
              </a:rPr>
              <a:t>@jjsaenzde</a:t>
            </a:r>
            <a:r>
              <a:rPr lang="it-IT" sz="1100" b="0" dirty="0" smtClean="0">
                <a:solidFill>
                  <a:schemeClr val="tx1"/>
                </a:solidFill>
                <a:latin typeface="Open Sans"/>
                <a:cs typeface="Open Sans"/>
              </a:rPr>
              <a:t> - Juan José Sáenz de la Torre</a:t>
            </a:r>
            <a:endParaRPr lang="it-IT" sz="1100" b="0" dirty="0">
              <a:solidFill>
                <a:schemeClr val="tx1"/>
              </a:solidFill>
              <a:latin typeface="Open Sans"/>
              <a:cs typeface="Open Sans"/>
            </a:endParaRPr>
          </a:p>
        </p:txBody>
      </p:sp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461639" y="6460122"/>
            <a:ext cx="443277" cy="294997"/>
          </a:xfrm>
          <a:prstGeom prst="rect">
            <a:avLst/>
          </a:prstGeom>
        </p:spPr>
      </p:pic>
      <p:sp>
        <p:nvSpPr>
          <p:cNvPr id="9" name="Segnaposto piè di pagina 4"/>
          <p:cNvSpPr txBox="1">
            <a:spLocks/>
          </p:cNvSpPr>
          <p:nvPr userDrawn="1"/>
        </p:nvSpPr>
        <p:spPr>
          <a:xfrm>
            <a:off x="322681" y="6520479"/>
            <a:ext cx="8068028" cy="234641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b"/>
          <a:lstStyle>
            <a:defPPr>
              <a:defRPr lang="it-IT"/>
            </a:defPPr>
            <a:lvl1pPr marL="0" algn="l" defTabSz="457200" rtl="0" eaLnBrk="1" latinLnBrk="0" hangingPunct="1">
              <a:defRPr sz="1100" kern="1200">
                <a:solidFill>
                  <a:schemeClr val="bg1">
                    <a:lumMod val="6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dirty="0" smtClean="0">
                <a:solidFill>
                  <a:schemeClr val="tx1"/>
                </a:solidFill>
              </a:rPr>
              <a:t>This project has received funding from the European Union’s Horizon 2020 research and innovation </a:t>
            </a:r>
            <a:r>
              <a:rPr lang="en-US" sz="900" dirty="0" err="1" smtClean="0">
                <a:solidFill>
                  <a:schemeClr val="tx1"/>
                </a:solidFill>
              </a:rPr>
              <a:t>programme</a:t>
            </a:r>
            <a:r>
              <a:rPr lang="en-US" sz="900" dirty="0" smtClean="0">
                <a:solidFill>
                  <a:schemeClr val="tx1"/>
                </a:solidFill>
              </a:rPr>
              <a:t> under grant agreement No. 710577</a:t>
            </a:r>
            <a:endParaRPr lang="it-IT" sz="900" dirty="0">
              <a:solidFill>
                <a:schemeClr val="tx1"/>
              </a:solidFill>
            </a:endParaRPr>
          </a:p>
        </p:txBody>
      </p:sp>
      <p:sp>
        <p:nvSpPr>
          <p:cNvPr id="10" name="Segnaposto numero diapositiva 5"/>
          <p:cNvSpPr txBox="1">
            <a:spLocks/>
          </p:cNvSpPr>
          <p:nvPr userDrawn="1"/>
        </p:nvSpPr>
        <p:spPr>
          <a:xfrm>
            <a:off x="6834389" y="498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it-IT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E94F0D-18EF-4546-A6DC-5481BC74868F}" type="slidenum">
              <a:rPr lang="it-IT" smtClean="0">
                <a:latin typeface="Open Sans"/>
                <a:cs typeface="Open Sans"/>
              </a:rPr>
              <a:pPr/>
              <a:t>‹Nº›</a:t>
            </a:fld>
            <a:endParaRPr lang="it-IT" dirty="0">
              <a:latin typeface="Open Sans"/>
              <a:cs typeface="Open Sans"/>
            </a:endParaRPr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3" t="24076" r="18475" b="24121"/>
          <a:stretch/>
        </p:blipFill>
        <p:spPr>
          <a:xfrm>
            <a:off x="6049975" y="394639"/>
            <a:ext cx="186469" cy="15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49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694" r:id="rId2"/>
    <p:sldLayoutId id="2147483806" r:id="rId3"/>
    <p:sldLayoutId id="2147483715" r:id="rId4"/>
    <p:sldLayoutId id="2147483813" r:id="rId5"/>
    <p:sldLayoutId id="2147483814" r:id="rId6"/>
    <p:sldLayoutId id="2147483815" r:id="rId7"/>
    <p:sldLayoutId id="2147483822" r:id="rId8"/>
    <p:sldLayoutId id="2147483817" r:id="rId9"/>
    <p:sldLayoutId id="2147483818" r:id="rId10"/>
    <p:sldLayoutId id="2147483816" r:id="rId11"/>
    <p:sldLayoutId id="2147483819" r:id="rId12"/>
    <p:sldLayoutId id="2147483820" r:id="rId13"/>
    <p:sldLayoutId id="2147483821" r:id="rId14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ec.europa.eu/eurostat/statistics-explained/index.php/Tertiary_education_statistics" TargetMode="External"/><Relationship Id="rId2" Type="http://schemas.openxmlformats.org/officeDocument/2006/relationships/hyperlink" Target="http://www.cedefop.europa.eu/en/publications-and-resources/statistics-and-indicators/statistics-and-graphs/rising-stem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bit.ly/JuanjoCIBEM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mailto:juanjose.saenztorre@unican.es" TargetMode="External"/><Relationship Id="rId3" Type="http://schemas.openxmlformats.org/officeDocument/2006/relationships/image" Target="../media/image34.jpg"/><Relationship Id="rId7" Type="http://schemas.openxmlformats.org/officeDocument/2006/relationships/hyperlink" Target="mailto:stemforyouth.uc@gmail.com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hyperlink" Target="http://www.stemforyouth.eu/" TargetMode="External"/><Relationship Id="rId9" Type="http://schemas.openxmlformats.org/officeDocument/2006/relationships/hyperlink" Target="http://bit.ly/JuanjoCIBEM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edefop.europa.eu/en/publications-and-resources/statistics-and-indicators/statistics-and-graphs/rising-stems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iks.unican.es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2920551" y="5471600"/>
            <a:ext cx="5984365" cy="50994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it-IT" sz="1800" dirty="0" smtClean="0">
                <a:solidFill>
                  <a:srgbClr val="7F7F7F"/>
                </a:solidFill>
                <a:latin typeface="Open Sans"/>
                <a:cs typeface="Open Sans"/>
              </a:rPr>
              <a:t>Juan José Sáenz de la Torre Lasierra</a:t>
            </a:r>
          </a:p>
          <a:p>
            <a:r>
              <a:rPr lang="it-IT" dirty="0" smtClean="0">
                <a:solidFill>
                  <a:srgbClr val="7F7F7F"/>
                </a:solidFill>
                <a:latin typeface="Open Sans"/>
                <a:cs typeface="Open Sans"/>
              </a:rPr>
              <a:t>Universidad de Cantabria</a:t>
            </a:r>
            <a:endParaRPr lang="it-IT" sz="1800" dirty="0">
              <a:solidFill>
                <a:srgbClr val="7F7F7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19354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685800" y="1138700"/>
            <a:ext cx="7772400" cy="4794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600" dirty="0" smtClean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Resumen</a:t>
            </a:r>
            <a:endParaRPr lang="it-IT" sz="2600" dirty="0">
              <a:solidFill>
                <a:schemeClr val="bg1">
                  <a:lumMod val="50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048774" y="1582341"/>
            <a:ext cx="504645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Buscamos aumentar el interés hacia las ciencias en ESO y Bachillerato.</a:t>
            </a:r>
          </a:p>
          <a:p>
            <a:pPr algn="just"/>
            <a:endParaRPr lang="es-ES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 ello ofrecemos </a:t>
            </a:r>
            <a:r>
              <a:rPr lang="es-E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actividades STEM (interdisciplinares) </a:t>
            </a:r>
            <a:r>
              <a:rPr lang="es-E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los profesores, que podrán implementar en el aula.</a:t>
            </a:r>
          </a:p>
          <a:p>
            <a:endParaRPr lang="es-ES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Producto final: una guía para la enseñanza de STEM con actividades interdisciplinares y un repositorio con las actividades desarrolladas (guía del profesor, lista de materiales necesarios, sistema de evaluación recomendado…)</a:t>
            </a:r>
          </a:p>
        </p:txBody>
      </p:sp>
    </p:spTree>
    <p:extLst>
      <p:ext uri="{BB962C8B-B14F-4D97-AF65-F5344CB8AC3E}">
        <p14:creationId xmlns:p14="http://schemas.microsoft.com/office/powerpoint/2010/main" val="381480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685800" y="1138700"/>
            <a:ext cx="7772400" cy="4794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600" dirty="0" smtClean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Referencias</a:t>
            </a:r>
            <a:endParaRPr lang="it-IT" sz="2600" dirty="0">
              <a:solidFill>
                <a:schemeClr val="bg1">
                  <a:lumMod val="50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85800" y="1720840"/>
            <a:ext cx="7772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CEDEFOP. (2014). Rising STEMS. Retrieved April 10, 2017, from </a:t>
            </a: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www.cedefop.europa.eu/en/publications-and-resources/statistics-and-indicators/statistics-and-graphs/rising-stems</a:t>
            </a:r>
            <a:endParaRPr lang="en-US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Eurostat</a:t>
            </a:r>
            <a:r>
              <a:rPr lang="en-US" dirty="0"/>
              <a:t>. (</a:t>
            </a:r>
            <a:r>
              <a:rPr lang="en-US" dirty="0" smtClean="0"/>
              <a:t>2015). </a:t>
            </a:r>
            <a:r>
              <a:rPr lang="en-US" i="1" dirty="0"/>
              <a:t>Tertiary education statistics - Statistics Explained</a:t>
            </a:r>
            <a:r>
              <a:rPr lang="en-US" dirty="0"/>
              <a:t>. Retrieved from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ec.europa.eu/eurostat/statistics-explained/index.php/Tertiary_education_statistics</a:t>
            </a:r>
            <a:endParaRPr lang="en-US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/>
              <a:t>Caprile</a:t>
            </a:r>
            <a:r>
              <a:rPr lang="en-US" dirty="0"/>
              <a:t>, M., </a:t>
            </a:r>
            <a:r>
              <a:rPr lang="en-US" dirty="0" err="1"/>
              <a:t>Palmén</a:t>
            </a:r>
            <a:r>
              <a:rPr lang="en-US" dirty="0"/>
              <a:t>, P., Sanz, P., Dente, G., &amp; European Parliament. Directorate-General for Internal Policies of the Union. (2015). </a:t>
            </a:r>
            <a:r>
              <a:rPr lang="en-US" i="1" dirty="0"/>
              <a:t>Encouraging STEM studies: </a:t>
            </a:r>
            <a:r>
              <a:rPr lang="en-US" i="1" dirty="0" err="1"/>
              <a:t>labour</a:t>
            </a:r>
            <a:r>
              <a:rPr lang="en-US" i="1" dirty="0"/>
              <a:t> market situation and comparison of practices targeted at young people in different member states</a:t>
            </a:r>
            <a:r>
              <a:rPr lang="en-US" dirty="0"/>
              <a:t>. (EU Publications Office, Ed.). </a:t>
            </a:r>
            <a:endParaRPr lang="en-US" dirty="0" smtClean="0"/>
          </a:p>
          <a:p>
            <a:endParaRPr lang="es-ES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685800" y="5239875"/>
            <a:ext cx="7772400" cy="9021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600" dirty="0" smtClean="0">
                <a:latin typeface="Open Sans"/>
                <a:cs typeface="Open Sans"/>
              </a:rPr>
              <a:t>Presentación disponible en: </a:t>
            </a:r>
          </a:p>
          <a:p>
            <a:r>
              <a:rPr lang="it-IT" sz="2600" b="1" dirty="0" smtClean="0">
                <a:latin typeface="Open Sans"/>
                <a:cs typeface="Open Sans"/>
                <a:hlinkClick r:id="rId4"/>
              </a:rPr>
              <a:t>bit.ly/JuanjoCIBEM</a:t>
            </a:r>
            <a:endParaRPr lang="it-IT" sz="2600" b="1" dirty="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48545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idx="4294967295"/>
          </p:nvPr>
        </p:nvSpPr>
        <p:spPr>
          <a:xfrm>
            <a:off x="685800" y="1436688"/>
            <a:ext cx="7772400" cy="47942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/>
          <a:p>
            <a:r>
              <a:rPr lang="it-IT" sz="2600" dirty="0" smtClean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¡Muchas gracias por vuestra atención!</a:t>
            </a:r>
            <a:endParaRPr lang="it-IT" sz="2600" dirty="0">
              <a:solidFill>
                <a:schemeClr val="bg1">
                  <a:lumMod val="50000"/>
                </a:schemeClr>
              </a:solidFill>
              <a:latin typeface="Open Sans"/>
              <a:cs typeface="Open Sans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514805" y="2614162"/>
            <a:ext cx="8114390" cy="1629676"/>
            <a:chOff x="873973" y="2978881"/>
            <a:chExt cx="8114390" cy="1629676"/>
          </a:xfrm>
        </p:grpSpPr>
        <p:pic>
          <p:nvPicPr>
            <p:cNvPr id="17" name="Picture 16" descr="index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101" y="2990212"/>
              <a:ext cx="634998" cy="634998"/>
            </a:xfrm>
            <a:prstGeom prst="rect">
              <a:avLst/>
            </a:prstGeom>
          </p:spPr>
        </p:pic>
        <p:pic>
          <p:nvPicPr>
            <p:cNvPr id="18" name="Picture 17" descr="WEB-twitter-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973" y="3846373"/>
              <a:ext cx="955622" cy="537923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803853" y="3792168"/>
              <a:ext cx="191885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 smtClean="0">
                  <a:solidFill>
                    <a:srgbClr val="000000"/>
                  </a:solidFill>
                  <a:latin typeface="Open Sans"/>
                  <a:cs typeface="Open Sans"/>
                </a:rPr>
                <a:t>@StemForYouth</a:t>
              </a:r>
            </a:p>
            <a:p>
              <a:r>
                <a:rPr lang="it-IT" dirty="0" smtClean="0">
                  <a:solidFill>
                    <a:srgbClr val="000000"/>
                  </a:solidFill>
                  <a:latin typeface="Open Sans"/>
                  <a:cs typeface="Open Sans"/>
                </a:rPr>
                <a:t>@jjsaenzde</a:t>
              </a:r>
              <a:endParaRPr lang="it-IT" dirty="0">
                <a:solidFill>
                  <a:srgbClr val="000000"/>
                </a:solidFill>
                <a:latin typeface="Open Sans"/>
                <a:cs typeface="Open San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456434" y="3792168"/>
              <a:ext cx="27507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latin typeface="Open Sans"/>
                  <a:cs typeface="Open Sans"/>
                  <a:hlinkClick r:id="rId4"/>
                </a:rPr>
                <a:t>www.stemforyouth.eu</a:t>
              </a:r>
              <a:endParaRPr lang="it-IT" dirty="0" smtClean="0">
                <a:latin typeface="Open Sans"/>
                <a:cs typeface="Open Sans"/>
              </a:endParaRPr>
            </a:p>
            <a:p>
              <a:r>
                <a:rPr lang="it-IT" dirty="0" smtClean="0">
                  <a:latin typeface="Open Sans"/>
                  <a:cs typeface="Open Sans"/>
                </a:rPr>
                <a:t>stemforyouth.unican.es</a:t>
              </a:r>
              <a:endParaRPr lang="it-IT" dirty="0">
                <a:latin typeface="Open Sans"/>
                <a:cs typeface="Open Sans"/>
              </a:endParaRPr>
            </a:p>
          </p:txBody>
        </p:sp>
        <p:pic>
          <p:nvPicPr>
            <p:cNvPr id="30" name="Picture 29" descr="web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5574" y="3737697"/>
              <a:ext cx="870860" cy="870860"/>
            </a:xfrm>
            <a:prstGeom prst="rect">
              <a:avLst/>
            </a:prstGeom>
          </p:spPr>
        </p:pic>
        <p:pic>
          <p:nvPicPr>
            <p:cNvPr id="31" name="Picture 30" descr="email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6680" y="2990212"/>
              <a:ext cx="635000" cy="635000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5456434" y="2978881"/>
              <a:ext cx="353192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 smtClean="0">
                  <a:latin typeface="Open Sans"/>
                  <a:cs typeface="Open Sans"/>
                  <a:hlinkClick r:id="rId7"/>
                </a:rPr>
                <a:t>stemforyouth.uc@gmail.com</a:t>
              </a:r>
              <a:endParaRPr lang="it-IT" dirty="0" smtClean="0">
                <a:latin typeface="Open Sans"/>
                <a:cs typeface="Open Sans"/>
              </a:endParaRPr>
            </a:p>
            <a:p>
              <a:r>
                <a:rPr lang="it-IT" dirty="0" smtClean="0">
                  <a:solidFill>
                    <a:srgbClr val="000000"/>
                  </a:solidFill>
                  <a:latin typeface="Open Sans"/>
                  <a:cs typeface="Open Sans"/>
                  <a:hlinkClick r:id="rId8"/>
                </a:rPr>
                <a:t>juanjose.saenztorre@unican.es</a:t>
              </a:r>
              <a:endParaRPr lang="it-IT" dirty="0">
                <a:solidFill>
                  <a:srgbClr val="000000"/>
                </a:solidFill>
                <a:latin typeface="Open Sans"/>
                <a:cs typeface="Open San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829595" y="3137396"/>
              <a:ext cx="173957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 smtClean="0">
                  <a:latin typeface="Open Sans"/>
                  <a:cs typeface="Open Sans"/>
                </a:rPr>
                <a:t>/stemforyouth</a:t>
              </a:r>
              <a:endParaRPr lang="it-IT" dirty="0">
                <a:latin typeface="Open Sans"/>
                <a:cs typeface="Open Sans"/>
              </a:endParaRPr>
            </a:p>
          </p:txBody>
        </p:sp>
      </p:grpSp>
      <p:sp>
        <p:nvSpPr>
          <p:cNvPr id="12" name="Titolo 1"/>
          <p:cNvSpPr txBox="1">
            <a:spLocks/>
          </p:cNvSpPr>
          <p:nvPr/>
        </p:nvSpPr>
        <p:spPr>
          <a:xfrm>
            <a:off x="685800" y="5239875"/>
            <a:ext cx="7772400" cy="9021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600" dirty="0" smtClean="0">
                <a:latin typeface="Open Sans"/>
                <a:cs typeface="Open Sans"/>
              </a:rPr>
              <a:t>Presentación disponible en: </a:t>
            </a:r>
          </a:p>
          <a:p>
            <a:r>
              <a:rPr lang="it-IT" sz="2600" b="1" dirty="0" smtClean="0">
                <a:latin typeface="Open Sans"/>
                <a:cs typeface="Open Sans"/>
                <a:hlinkClick r:id="rId9"/>
              </a:rPr>
              <a:t>bit.ly/JuanjoCIBEM</a:t>
            </a:r>
            <a:endParaRPr lang="it-IT" sz="2600" b="1" dirty="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49199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 txBox="1">
            <a:spLocks/>
          </p:cNvSpPr>
          <p:nvPr/>
        </p:nvSpPr>
        <p:spPr>
          <a:xfrm>
            <a:off x="685800" y="957554"/>
            <a:ext cx="7772400" cy="4794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600" dirty="0" smtClean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¿Qué son las STEM?</a:t>
            </a:r>
            <a:endParaRPr lang="it-IT" sz="2600" dirty="0">
              <a:solidFill>
                <a:schemeClr val="bg1">
                  <a:lumMod val="50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167886" y="1560169"/>
            <a:ext cx="2752035" cy="4921976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just"/>
            <a:r>
              <a:rPr lang="es-ES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es-E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cience</a:t>
            </a:r>
          </a:p>
          <a:p>
            <a:pPr algn="just"/>
            <a:endParaRPr lang="es-ES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s-ES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echnology</a:t>
            </a:r>
            <a:endParaRPr lang="es-ES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s-ES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es-ES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ngineering</a:t>
            </a:r>
            <a:endParaRPr lang="es-ES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s-ES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</a:t>
            </a:r>
            <a:r>
              <a:rPr lang="es-ES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athematics</a:t>
            </a:r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85800" y="1621766"/>
            <a:ext cx="49817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Integración de las ciencias en un enfoque de enseñanza basado en la interdisciplinaridad y aplicabilidad de los conocimientos de ciencias y matemáticas.</a:t>
            </a:r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Los proyectos y actividades propuestas bajo esta finalidad tienen como objetivo la aplicación del conocimiento científico y matemático en un contexto vinculado a la tecnología y la ingeniería.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1181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 txBox="1">
            <a:spLocks/>
          </p:cNvSpPr>
          <p:nvPr/>
        </p:nvSpPr>
        <p:spPr>
          <a:xfrm>
            <a:off x="685800" y="957554"/>
            <a:ext cx="7772400" cy="4794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600" dirty="0" smtClean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Situación de las STEM en Europa</a:t>
            </a:r>
            <a:endParaRPr lang="it-IT" sz="2600" dirty="0">
              <a:solidFill>
                <a:schemeClr val="bg1">
                  <a:lumMod val="50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92038" y="1582341"/>
            <a:ext cx="746616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los próximos 7 años: aumento de un 8% de los puestos de trabajo que requieren habilidades propias de </a:t>
            </a: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las STEM (</a:t>
            </a: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Centro Europeo para el Desarrollo de la Formación </a:t>
            </a:r>
            <a:r>
              <a:rPr lang="es-E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Profesional [CEDEFOP], 2014</a:t>
            </a:r>
            <a:r>
              <a:rPr lang="es-E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).</a:t>
            </a:r>
          </a:p>
          <a:p>
            <a:pPr algn="just"/>
            <a:endParaRPr lang="es-ES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educación superior, un 27% de los estudiantes en la UE optan </a:t>
            </a: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 carreras STEM (Oficina Europea de Estadística [</a:t>
            </a:r>
            <a:r>
              <a:rPr lang="es-E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Eurostat</a:t>
            </a: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], </a:t>
            </a:r>
            <a:r>
              <a:rPr lang="es-E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2015).</a:t>
            </a:r>
          </a:p>
          <a:p>
            <a:pPr algn="just"/>
            <a:endParaRPr lang="es-ES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Según análisis de la </a:t>
            </a: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Comisión Europea, este porcentaje es insuficiente para cubrir la demanda laboral planificada para los países de la </a:t>
            </a:r>
            <a:r>
              <a:rPr lang="es-E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UE (</a:t>
            </a:r>
            <a:r>
              <a:rPr lang="en-US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Caprile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et al., 2015).</a:t>
            </a:r>
            <a:endParaRPr lang="es-ES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es-ES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72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5" t="1913" r="26155" b="38459"/>
          <a:stretch/>
        </p:blipFill>
        <p:spPr>
          <a:xfrm>
            <a:off x="771631" y="832286"/>
            <a:ext cx="7981671" cy="558732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103213" y="5598617"/>
            <a:ext cx="7217827" cy="112574"/>
          </a:xfrm>
          <a:prstGeom prst="rect">
            <a:avLst/>
          </a:prstGeom>
          <a:solidFill>
            <a:srgbClr val="FF0000">
              <a:alpha val="44000"/>
            </a:srgbClr>
          </a:solidFill>
          <a:ln>
            <a:solidFill>
              <a:srgbClr val="FF0000"/>
            </a:solidFill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5134207" y="5451047"/>
            <a:ext cx="3186833" cy="147570"/>
          </a:xfrm>
          <a:prstGeom prst="rect">
            <a:avLst/>
          </a:prstGeom>
          <a:solidFill>
            <a:srgbClr val="FF0000">
              <a:alpha val="44000"/>
            </a:srgbClr>
          </a:solidFill>
          <a:ln cap="flat">
            <a:solidFill>
              <a:srgbClr val="FF0000"/>
            </a:solidFill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1103213" y="5711191"/>
            <a:ext cx="1312441" cy="141161"/>
          </a:xfrm>
          <a:prstGeom prst="rect">
            <a:avLst/>
          </a:prstGeom>
          <a:solidFill>
            <a:srgbClr val="FF0000">
              <a:alpha val="44000"/>
            </a:srgbClr>
          </a:solidFill>
          <a:ln>
            <a:solidFill>
              <a:srgbClr val="FF0000"/>
            </a:solidFill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72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43" y="782510"/>
            <a:ext cx="8521700" cy="562610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572938" y="2132384"/>
            <a:ext cx="32567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Open Sans"/>
                <a:cs typeface="Open Sans"/>
              </a:rPr>
              <a:t>   </a:t>
            </a:r>
            <a:endParaRPr lang="en-US" dirty="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5620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685800" y="957554"/>
            <a:ext cx="7772400" cy="4794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600" dirty="0" smtClean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¿Qué vamos a realizar?</a:t>
            </a:r>
            <a:endParaRPr lang="it-IT" sz="2600" dirty="0">
              <a:solidFill>
                <a:schemeClr val="bg1">
                  <a:lumMod val="50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992038" y="1431990"/>
            <a:ext cx="393364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Repositorio de actividades STEM, desarrolladas por los miembros del proyecto, con metodologías como: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Aprendizaje </a:t>
            </a: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mediante </a:t>
            </a:r>
            <a:r>
              <a:rPr lang="es-E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experimentación (laboratorio remoto a través de </a:t>
            </a:r>
            <a:r>
              <a:rPr lang="es-ES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web-</a:t>
            </a:r>
            <a:r>
              <a:rPr lang="es-ES" i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</a:t>
            </a:r>
            <a:r>
              <a:rPr lang="es-E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Actividades </a:t>
            </a:r>
            <a:r>
              <a:rPr lang="es-ES" i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hands-on</a:t>
            </a:r>
            <a:endParaRPr lang="es-ES" i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Ciencia ciudadana</a:t>
            </a:r>
          </a:p>
          <a:p>
            <a:pPr algn="just"/>
            <a:endParaRPr lang="es-ES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el curso 2017-18 empezamos un programa piloto, para probar estas actividades en el aula. ¡Estamos buscando profesores!</a:t>
            </a:r>
          </a:p>
          <a:p>
            <a:pPr algn="just"/>
            <a:endParaRPr lang="es-ES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78" b="-78"/>
          <a:stretch/>
        </p:blipFill>
        <p:spPr>
          <a:xfrm>
            <a:off x="5231921" y="2717427"/>
            <a:ext cx="3463968" cy="1948482"/>
          </a:xfrm>
          <a:prstGeom prst="rect">
            <a:avLst/>
          </a:prstGeom>
        </p:spPr>
      </p:pic>
      <p:grpSp>
        <p:nvGrpSpPr>
          <p:cNvPr id="17" name="Grupo 16"/>
          <p:cNvGrpSpPr/>
          <p:nvPr/>
        </p:nvGrpSpPr>
        <p:grpSpPr>
          <a:xfrm>
            <a:off x="743951" y="5415516"/>
            <a:ext cx="8124004" cy="1019749"/>
            <a:chOff x="743951" y="5372386"/>
            <a:chExt cx="8124004" cy="1019749"/>
          </a:xfrm>
        </p:grpSpPr>
        <p:grpSp>
          <p:nvGrpSpPr>
            <p:cNvPr id="4" name="Grupo 3"/>
            <p:cNvGrpSpPr>
              <a:grpSpLocks noChangeAspect="1"/>
            </p:cNvGrpSpPr>
            <p:nvPr/>
          </p:nvGrpSpPr>
          <p:grpSpPr>
            <a:xfrm>
              <a:off x="4806635" y="5374567"/>
              <a:ext cx="4061320" cy="1017568"/>
              <a:chOff x="0" y="4007338"/>
              <a:chExt cx="7090913" cy="1776636"/>
            </a:xfrm>
          </p:grpSpPr>
          <p:pic>
            <p:nvPicPr>
              <p:cNvPr id="5" name="Immagine 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2037" r="22453" b="392"/>
              <a:stretch/>
            </p:blipFill>
            <p:spPr>
              <a:xfrm>
                <a:off x="0" y="4007338"/>
                <a:ext cx="7090913" cy="1776636"/>
              </a:xfrm>
              <a:prstGeom prst="rect">
                <a:avLst/>
              </a:prstGeom>
            </p:spPr>
          </p:pic>
          <p:sp>
            <p:nvSpPr>
              <p:cNvPr id="9" name="TextBox 3"/>
              <p:cNvSpPr txBox="1"/>
              <p:nvPr/>
            </p:nvSpPr>
            <p:spPr>
              <a:xfrm>
                <a:off x="4739758" y="4723434"/>
                <a:ext cx="2343691" cy="537367"/>
              </a:xfrm>
              <a:prstGeom prst="rect">
                <a:avLst/>
              </a:prstGeom>
              <a:solidFill>
                <a:schemeClr val="accent6">
                  <a:alpha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 smtClean="0">
                    <a:solidFill>
                      <a:schemeClr val="bg1"/>
                    </a:solidFill>
                    <a:latin typeface="Open Sans"/>
                    <a:cs typeface="Open Sans"/>
                  </a:rPr>
                  <a:t>Física</a:t>
                </a:r>
                <a:endParaRPr lang="it-IT" sz="1400" dirty="0">
                  <a:solidFill>
                    <a:schemeClr val="bg1"/>
                  </a:solidFill>
                  <a:latin typeface="Open Sans"/>
                  <a:cs typeface="Open Sans"/>
                </a:endParaRPr>
              </a:p>
            </p:txBody>
          </p:sp>
          <p:sp>
            <p:nvSpPr>
              <p:cNvPr id="10" name="TextBox 3"/>
              <p:cNvSpPr txBox="1"/>
              <p:nvPr/>
            </p:nvSpPr>
            <p:spPr>
              <a:xfrm>
                <a:off x="2343691" y="4723434"/>
                <a:ext cx="2396065" cy="537367"/>
              </a:xfrm>
              <a:prstGeom prst="rect">
                <a:avLst/>
              </a:prstGeom>
              <a:solidFill>
                <a:schemeClr val="accent1">
                  <a:alpha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 smtClean="0">
                    <a:solidFill>
                      <a:schemeClr val="bg1"/>
                    </a:solidFill>
                    <a:latin typeface="Open Sans"/>
                    <a:cs typeface="Open Sans"/>
                  </a:rPr>
                  <a:t>Ingeniería</a:t>
                </a:r>
                <a:endParaRPr lang="it-IT" sz="1400" dirty="0">
                  <a:solidFill>
                    <a:schemeClr val="bg1"/>
                  </a:solidFill>
                  <a:latin typeface="Open Sans"/>
                  <a:cs typeface="Open Sans"/>
                </a:endParaRPr>
              </a:p>
            </p:txBody>
          </p:sp>
          <p:sp>
            <p:nvSpPr>
              <p:cNvPr id="11" name="TextBox 3"/>
              <p:cNvSpPr txBox="1"/>
              <p:nvPr/>
            </p:nvSpPr>
            <p:spPr>
              <a:xfrm>
                <a:off x="10294" y="4723434"/>
                <a:ext cx="2333397" cy="537367"/>
              </a:xfrm>
              <a:prstGeom prst="rect">
                <a:avLst/>
              </a:prstGeom>
              <a:solidFill>
                <a:schemeClr val="accent3">
                  <a:alpha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 smtClean="0">
                    <a:solidFill>
                      <a:schemeClr val="bg1"/>
                    </a:solidFill>
                    <a:latin typeface="Open Sans"/>
                    <a:cs typeface="Open Sans"/>
                  </a:rPr>
                  <a:t>Medicina</a:t>
                </a:r>
                <a:endParaRPr lang="it-IT" sz="1400" dirty="0">
                  <a:solidFill>
                    <a:schemeClr val="bg1"/>
                  </a:solidFill>
                  <a:latin typeface="Open Sans"/>
                  <a:cs typeface="Open Sans"/>
                </a:endParaRPr>
              </a:p>
            </p:txBody>
          </p:sp>
        </p:grpSp>
        <p:grpSp>
          <p:nvGrpSpPr>
            <p:cNvPr id="12" name="Grupo 11"/>
            <p:cNvGrpSpPr>
              <a:grpSpLocks noChangeAspect="1"/>
            </p:cNvGrpSpPr>
            <p:nvPr/>
          </p:nvGrpSpPr>
          <p:grpSpPr>
            <a:xfrm>
              <a:off x="743951" y="5372386"/>
              <a:ext cx="4061320" cy="1015257"/>
              <a:chOff x="0" y="2063877"/>
              <a:chExt cx="7090913" cy="1772602"/>
            </a:xfrm>
          </p:grpSpPr>
          <p:pic>
            <p:nvPicPr>
              <p:cNvPr id="13" name="Immagine 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2453" b="52538"/>
              <a:stretch/>
            </p:blipFill>
            <p:spPr>
              <a:xfrm>
                <a:off x="0" y="2063877"/>
                <a:ext cx="7090913" cy="1772602"/>
              </a:xfrm>
              <a:prstGeom prst="rect">
                <a:avLst/>
              </a:prstGeom>
            </p:spPr>
          </p:pic>
          <p:sp>
            <p:nvSpPr>
              <p:cNvPr id="14" name="TextBox 3"/>
              <p:cNvSpPr txBox="1"/>
              <p:nvPr/>
            </p:nvSpPr>
            <p:spPr>
              <a:xfrm>
                <a:off x="4739758" y="2786454"/>
                <a:ext cx="2343691" cy="537367"/>
              </a:xfrm>
              <a:prstGeom prst="rect">
                <a:avLst/>
              </a:prstGeom>
              <a:solidFill>
                <a:schemeClr val="accent4">
                  <a:alpha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 smtClean="0">
                    <a:solidFill>
                      <a:schemeClr val="bg1"/>
                    </a:solidFill>
                    <a:latin typeface="Open Sans"/>
                    <a:cs typeface="Open Sans"/>
                  </a:rPr>
                  <a:t>Matemáticas</a:t>
                </a:r>
                <a:endParaRPr lang="it-IT" sz="1400" dirty="0">
                  <a:solidFill>
                    <a:schemeClr val="bg1"/>
                  </a:solidFill>
                  <a:latin typeface="Open Sans"/>
                  <a:cs typeface="Open Sans"/>
                </a:endParaRPr>
              </a:p>
            </p:txBody>
          </p:sp>
          <p:sp>
            <p:nvSpPr>
              <p:cNvPr id="15" name="TextBox 3"/>
              <p:cNvSpPr txBox="1"/>
              <p:nvPr/>
            </p:nvSpPr>
            <p:spPr>
              <a:xfrm>
                <a:off x="2343691" y="2786454"/>
                <a:ext cx="2396065" cy="537367"/>
              </a:xfrm>
              <a:prstGeom prst="rect">
                <a:avLst/>
              </a:prstGeom>
              <a:solidFill>
                <a:schemeClr val="accent2">
                  <a:alpha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 smtClean="0">
                    <a:solidFill>
                      <a:schemeClr val="bg1"/>
                    </a:solidFill>
                    <a:latin typeface="Open Sans"/>
                    <a:cs typeface="Open Sans"/>
                  </a:rPr>
                  <a:t>Química</a:t>
                </a:r>
                <a:endParaRPr lang="it-IT" sz="1400" dirty="0">
                  <a:solidFill>
                    <a:schemeClr val="bg1"/>
                  </a:solidFill>
                  <a:latin typeface="Open Sans"/>
                  <a:cs typeface="Open Sans"/>
                </a:endParaRPr>
              </a:p>
            </p:txBody>
          </p:sp>
          <p:sp>
            <p:nvSpPr>
              <p:cNvPr id="16" name="TextBox 3"/>
              <p:cNvSpPr txBox="1"/>
              <p:nvPr/>
            </p:nvSpPr>
            <p:spPr>
              <a:xfrm>
                <a:off x="10294" y="2786454"/>
                <a:ext cx="2333397" cy="537367"/>
              </a:xfrm>
              <a:prstGeom prst="rect">
                <a:avLst/>
              </a:prstGeom>
              <a:solidFill>
                <a:schemeClr val="accent5">
                  <a:alpha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 smtClean="0">
                    <a:solidFill>
                      <a:schemeClr val="bg1"/>
                    </a:solidFill>
                    <a:latin typeface="Open Sans"/>
                    <a:cs typeface="Open Sans"/>
                  </a:rPr>
                  <a:t>Astronomía</a:t>
                </a:r>
                <a:endParaRPr lang="it-IT" sz="1400" dirty="0">
                  <a:solidFill>
                    <a:schemeClr val="bg1"/>
                  </a:solidFill>
                  <a:latin typeface="Open Sans"/>
                  <a:cs typeface="Open Sans"/>
                </a:endParaRPr>
              </a:p>
            </p:txBody>
          </p:sp>
        </p:grpSp>
      </p:grpSp>
      <p:sp>
        <p:nvSpPr>
          <p:cNvPr id="6" name="CuadroTexto 5"/>
          <p:cNvSpPr txBox="1"/>
          <p:nvPr/>
        </p:nvSpPr>
        <p:spPr>
          <a:xfrm>
            <a:off x="5156556" y="1439160"/>
            <a:ext cx="3357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¿Para qué niveles educativos</a:t>
            </a:r>
            <a:r>
              <a:rPr lang="es-E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  <a:p>
            <a:pPr algn="ctr"/>
            <a:r>
              <a:rPr lang="es-E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ESO </a:t>
            </a: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 Bachillerato.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21" y="2717299"/>
            <a:ext cx="3463968" cy="1948482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316" y="2715877"/>
            <a:ext cx="3466924" cy="1948354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73" b="8727"/>
          <a:stretch/>
        </p:blipFill>
        <p:spPr>
          <a:xfrm>
            <a:off x="5240316" y="2714199"/>
            <a:ext cx="3463968" cy="194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93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685800" y="1138700"/>
            <a:ext cx="7772400" cy="4794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600" dirty="0" smtClean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¿Qué vamos a realizar?</a:t>
            </a:r>
            <a:endParaRPr lang="it-IT" sz="2600" dirty="0">
              <a:solidFill>
                <a:schemeClr val="bg1">
                  <a:lumMod val="50000"/>
                </a:schemeClr>
              </a:solidFill>
              <a:latin typeface="Open Sans"/>
              <a:cs typeface="Open Sans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119473"/>
              </p:ext>
            </p:extLst>
          </p:nvPr>
        </p:nvGraphicFramePr>
        <p:xfrm>
          <a:off x="284670" y="1611514"/>
          <a:ext cx="8574660" cy="4654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3665">
                  <a:extLst>
                    <a:ext uri="{9D8B030D-6E8A-4147-A177-3AD203B41FA5}">
                      <a16:colId xmlns:a16="http://schemas.microsoft.com/office/drawing/2014/main" val="3949606313"/>
                    </a:ext>
                  </a:extLst>
                </a:gridCol>
                <a:gridCol w="2143665">
                  <a:extLst>
                    <a:ext uri="{9D8B030D-6E8A-4147-A177-3AD203B41FA5}">
                      <a16:colId xmlns:a16="http://schemas.microsoft.com/office/drawing/2014/main" val="4207882575"/>
                    </a:ext>
                  </a:extLst>
                </a:gridCol>
                <a:gridCol w="2143665">
                  <a:extLst>
                    <a:ext uri="{9D8B030D-6E8A-4147-A177-3AD203B41FA5}">
                      <a16:colId xmlns:a16="http://schemas.microsoft.com/office/drawing/2014/main" val="1093618186"/>
                    </a:ext>
                  </a:extLst>
                </a:gridCol>
                <a:gridCol w="2143665">
                  <a:extLst>
                    <a:ext uri="{9D8B030D-6E8A-4147-A177-3AD203B41FA5}">
                      <a16:colId xmlns:a16="http://schemas.microsoft.com/office/drawing/2014/main" val="782231581"/>
                    </a:ext>
                  </a:extLst>
                </a:gridCol>
              </a:tblGrid>
              <a:tr h="353683">
                <a:tc gridSpan="2">
                  <a:txBody>
                    <a:bodyPr/>
                    <a:lstStyle/>
                    <a:p>
                      <a:pPr algn="ctr"/>
                      <a:r>
                        <a:rPr lang="es-ES" b="1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Primera ronda </a:t>
                      </a:r>
                      <a:endParaRPr lang="es-ES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Segunda ronda</a:t>
                      </a:r>
                      <a:endParaRPr lang="es-E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978694"/>
                  </a:ext>
                </a:extLst>
              </a:tr>
              <a:tr h="410617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Fecha</a:t>
                      </a:r>
                      <a:endParaRPr lang="es-E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Objetivo</a:t>
                      </a:r>
                      <a:endParaRPr lang="es-E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Fecha</a:t>
                      </a:r>
                      <a:endParaRPr lang="es-E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Objetivo</a:t>
                      </a:r>
                      <a:endParaRPr lang="es-E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3564169"/>
                  </a:ext>
                </a:extLst>
              </a:tr>
              <a:tr h="666912"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 smtClean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Septiembre</a:t>
                      </a:r>
                      <a:endParaRPr lang="es-ES" sz="1800" kern="1200" dirty="0">
                        <a:solidFill>
                          <a:schemeClr val="dk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Curso de formación para el profesorado participante</a:t>
                      </a:r>
                      <a:endParaRPr lang="es-E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Febrero</a:t>
                      </a:r>
                      <a:endParaRPr lang="es-E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Curso de formación para el profesorado participante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1757486"/>
                  </a:ext>
                </a:extLst>
              </a:tr>
              <a:tr h="952265"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 smtClean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Octubre</a:t>
                      </a:r>
                    </a:p>
                    <a:p>
                      <a:pPr algn="ctr"/>
                      <a:r>
                        <a:rPr lang="es-ES" sz="1800" kern="1200" dirty="0" smtClean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</a:p>
                    <a:p>
                      <a:pPr algn="ctr"/>
                      <a:r>
                        <a:rPr lang="es-ES" sz="1800" kern="1200" dirty="0" smtClean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Noviembre</a:t>
                      </a:r>
                      <a:endParaRPr lang="es-ES" sz="1800" kern="1200" dirty="0">
                        <a:solidFill>
                          <a:schemeClr val="dk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rgbClr val="E7EE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 smtClean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Implementación de las actividades en el aula</a:t>
                      </a:r>
                      <a:endParaRPr lang="es-ES" sz="1800" kern="1200" dirty="0">
                        <a:solidFill>
                          <a:schemeClr val="dk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rgbClr val="E7EE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 smtClean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Marzo</a:t>
                      </a:r>
                    </a:p>
                    <a:p>
                      <a:pPr algn="ctr"/>
                      <a:r>
                        <a:rPr lang="es-ES" sz="1800" kern="1200" dirty="0" smtClean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</a:t>
                      </a:r>
                    </a:p>
                    <a:p>
                      <a:pPr algn="ctr"/>
                      <a:r>
                        <a:rPr lang="es-ES" sz="1800" kern="1200" dirty="0" smtClean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Mayo</a:t>
                      </a:r>
                      <a:endParaRPr lang="es-ES" sz="1800" kern="1200" dirty="0">
                        <a:solidFill>
                          <a:schemeClr val="dk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rgbClr val="E7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kern="1200" dirty="0" smtClean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Implementación de las actividades en el aula</a:t>
                      </a:r>
                    </a:p>
                  </a:txBody>
                  <a:tcPr anchor="ctr">
                    <a:solidFill>
                      <a:srgbClr val="E7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8784692"/>
                  </a:ext>
                </a:extLst>
              </a:tr>
              <a:tr h="1151109"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 smtClean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 partir de noviembre</a:t>
                      </a:r>
                      <a:endParaRPr lang="es-ES" sz="1800" kern="1200" dirty="0">
                        <a:solidFill>
                          <a:schemeClr val="dk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rgbClr val="E7EE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 smtClean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Participación voluntaria de los alumnos en un concurso internacional</a:t>
                      </a:r>
                      <a:endParaRPr lang="es-ES" sz="1800" kern="1200" dirty="0">
                        <a:solidFill>
                          <a:schemeClr val="dk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rgbClr val="E7EE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 smtClean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 partir de mayo</a:t>
                      </a:r>
                      <a:endParaRPr lang="es-ES" sz="1800" kern="1200" dirty="0">
                        <a:solidFill>
                          <a:schemeClr val="dk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rgbClr val="E7EE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kern="1200" dirty="0" smtClean="0">
                          <a:solidFill>
                            <a:schemeClr val="dk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Presentación voluntaria de las actividades en la Feria de la Ciencia de la Universidad de Cantabria</a:t>
                      </a:r>
                      <a:endParaRPr lang="es-ES" sz="1800" kern="1200" dirty="0">
                        <a:solidFill>
                          <a:schemeClr val="dk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rgbClr val="E7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19962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616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685800" y="1138700"/>
            <a:ext cx="7772400" cy="4794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600" dirty="0" smtClean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Objetivos</a:t>
            </a:r>
            <a:endParaRPr lang="it-IT" sz="2600" dirty="0">
              <a:solidFill>
                <a:schemeClr val="bg1">
                  <a:lumMod val="50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048774" y="1582341"/>
            <a:ext cx="504645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Aumentar el interés hacia las STEM</a:t>
            </a:r>
          </a:p>
          <a:p>
            <a:endParaRPr lang="es-ES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s-ES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s-ES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Mejorar la información que los estudiantes tienen sobre las carreras científicas</a:t>
            </a:r>
          </a:p>
          <a:p>
            <a:endParaRPr lang="es-ES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s-ES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Analizar el impacto de nuestras actividades en la brecha de género en las STEM (especialmente en la T y la E)</a:t>
            </a:r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046" r="-143" b="3242"/>
          <a:stretch/>
        </p:blipFill>
        <p:spPr>
          <a:xfrm>
            <a:off x="1113550" y="1737893"/>
            <a:ext cx="737787" cy="690396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3" r="1768" b="14858"/>
          <a:stretch/>
        </p:blipFill>
        <p:spPr>
          <a:xfrm>
            <a:off x="985814" y="2979829"/>
            <a:ext cx="993258" cy="691308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8" r="14660"/>
          <a:stretch/>
        </p:blipFill>
        <p:spPr>
          <a:xfrm>
            <a:off x="1269648" y="4352073"/>
            <a:ext cx="581689" cy="82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6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685800" y="1138700"/>
            <a:ext cx="7772400" cy="4794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600" dirty="0" smtClean="0">
                <a:solidFill>
                  <a:schemeClr val="bg1">
                    <a:lumMod val="50000"/>
                  </a:schemeClr>
                </a:solidFill>
                <a:latin typeface="Open Sans"/>
                <a:cs typeface="Open Sans"/>
              </a:rPr>
              <a:t>Experiencia previa: el proyecto KIKS</a:t>
            </a:r>
            <a:endParaRPr lang="it-IT" sz="2600" dirty="0">
              <a:solidFill>
                <a:schemeClr val="bg1">
                  <a:lumMod val="50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048774" y="1582341"/>
            <a:ext cx="504645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Durante los dos últimos años, el equipo ha estado involucrado en otro proyecto de educación en STEM: el proyecto KIKS (</a:t>
            </a:r>
            <a:r>
              <a:rPr lang="es-ES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Kids</a:t>
            </a:r>
            <a:r>
              <a:rPr lang="es-E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Inspiring</a:t>
            </a:r>
            <a:r>
              <a:rPr lang="es-E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Kids</a:t>
            </a:r>
            <a:r>
              <a:rPr lang="es-E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es-E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STEAM).</a:t>
            </a:r>
          </a:p>
          <a:p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él, han sido los propios estudiantes los que han sugerido las actividades a trabajar.</a:t>
            </a:r>
          </a:p>
          <a:p>
            <a:pPr algn="just"/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E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Podréis ver estas actividades en Aula 5-B Facultad de Ciencias Físicas, mañana de 10:00 a 11:30.</a:t>
            </a:r>
            <a:endParaRPr lang="es-ES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s-ES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s-E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kiks.unican.es</a:t>
            </a:r>
            <a:endParaRPr lang="es-E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39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_STEM4YOUTH">
  <a:themeElements>
    <a:clrScheme name="Impostazioni personalizzate 1">
      <a:dk1>
        <a:sysClr val="windowText" lastClr="000000"/>
      </a:dk1>
      <a:lt1>
        <a:sysClr val="window" lastClr="FFFFFF"/>
      </a:lt1>
      <a:dk2>
        <a:srgbClr val="0091BC"/>
      </a:dk2>
      <a:lt2>
        <a:srgbClr val="EEECE1"/>
      </a:lt2>
      <a:accent1>
        <a:srgbClr val="0091BC"/>
      </a:accent1>
      <a:accent2>
        <a:srgbClr val="73B632"/>
      </a:accent2>
      <a:accent3>
        <a:srgbClr val="CD0058"/>
      </a:accent3>
      <a:accent4>
        <a:srgbClr val="FED517"/>
      </a:accent4>
      <a:accent5>
        <a:srgbClr val="7D156A"/>
      </a:accent5>
      <a:accent6>
        <a:srgbClr val="D63D25"/>
      </a:accent6>
      <a:hlink>
        <a:srgbClr val="7A868A"/>
      </a:hlink>
      <a:folHlink>
        <a:srgbClr val="800080"/>
      </a:folHlink>
    </a:clrScheme>
    <a:fontScheme name="Office classico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2310</TotalTime>
  <Words>632</Words>
  <Application>Microsoft Office PowerPoint</Application>
  <PresentationFormat>Presentación en pantalla (4:3)</PresentationFormat>
  <Paragraphs>101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6" baseType="lpstr">
      <vt:lpstr>Arial</vt:lpstr>
      <vt:lpstr>Calibri</vt:lpstr>
      <vt:lpstr>Open Sans</vt:lpstr>
      <vt:lpstr>Tema_STEM4YOUTH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¡Muchas gracias por vuestra atención!</vt:lpstr>
    </vt:vector>
  </TitlesOfParts>
  <Company>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</dc:title>
  <dc:creator>d d</dc:creator>
  <cp:lastModifiedBy>Juan José Sáenz de la Torre</cp:lastModifiedBy>
  <cp:revision>128</cp:revision>
  <dcterms:created xsi:type="dcterms:W3CDTF">2016-07-05T12:16:32Z</dcterms:created>
  <dcterms:modified xsi:type="dcterms:W3CDTF">2017-07-13T07:12:33Z</dcterms:modified>
</cp:coreProperties>
</file>