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CB812-3B93-4DB0-925B-8AEE7E38E253}" type="datetimeFigureOut">
              <a:rPr lang="es-ES" smtClean="0"/>
              <a:t>22/12/2017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1DBF4-2381-40B7-B991-EEA1278A236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22/12/2017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submarin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5328592" cy="2520280"/>
          </a:xfrm>
        </p:spPr>
        <p:txBody>
          <a:bodyPr>
            <a:normAutofit/>
          </a:bodyPr>
          <a:lstStyle/>
          <a:p>
            <a:r>
              <a:rPr lang="es-ES" sz="6600" dirty="0" err="1" smtClean="0"/>
              <a:t>Underwater</a:t>
            </a:r>
            <a:r>
              <a:rPr lang="es-ES" sz="6600" dirty="0" smtClean="0"/>
              <a:t>  </a:t>
            </a:r>
            <a:r>
              <a:rPr lang="es-ES" sz="6600" dirty="0" err="1" smtClean="0"/>
              <a:t>Engineering</a:t>
            </a:r>
            <a:r>
              <a:rPr lang="es-ES" sz="6600" dirty="0" smtClean="0"/>
              <a:t> </a:t>
            </a:r>
            <a:endParaRPr lang="es-ES" sz="6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3968" y="5589240"/>
            <a:ext cx="4608512" cy="936104"/>
          </a:xfrm>
        </p:spPr>
        <p:txBody>
          <a:bodyPr>
            <a:normAutofit fontScale="92500" lnSpcReduction="10000"/>
          </a:bodyPr>
          <a:lstStyle/>
          <a:p>
            <a:r>
              <a:rPr lang="es-ES" dirty="0" err="1" smtClean="0">
                <a:solidFill>
                  <a:schemeClr val="tx1"/>
                </a:solidFill>
              </a:rPr>
              <a:t>An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experiment</a:t>
            </a:r>
            <a:r>
              <a:rPr lang="es-ES" dirty="0" smtClean="0">
                <a:solidFill>
                  <a:schemeClr val="tx1"/>
                </a:solidFill>
              </a:rPr>
              <a:t>: </a:t>
            </a:r>
            <a:r>
              <a:rPr lang="es-ES" dirty="0" err="1" smtClean="0">
                <a:solidFill>
                  <a:schemeClr val="tx1"/>
                </a:solidFill>
              </a:rPr>
              <a:t>From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the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basics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to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the</a:t>
            </a:r>
            <a:r>
              <a:rPr lang="es-ES" dirty="0" smtClean="0">
                <a:solidFill>
                  <a:schemeClr val="tx1"/>
                </a:solidFill>
              </a:rPr>
              <a:t> top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>
                <a:solidFill>
                  <a:schemeClr val="tx2"/>
                </a:solidFill>
              </a:rPr>
              <a:t>How</a:t>
            </a:r>
            <a:r>
              <a:rPr lang="es-ES" dirty="0" smtClean="0">
                <a:solidFill>
                  <a:schemeClr val="tx2"/>
                </a:solidFill>
              </a:rPr>
              <a:t> do </a:t>
            </a:r>
            <a:r>
              <a:rPr lang="es-ES" dirty="0" err="1" smtClean="0">
                <a:solidFill>
                  <a:schemeClr val="tx2"/>
                </a:solidFill>
              </a:rPr>
              <a:t>submarines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dirty="0" err="1" smtClean="0">
                <a:solidFill>
                  <a:schemeClr val="tx2"/>
                </a:solidFill>
              </a:rPr>
              <a:t>submerge</a:t>
            </a:r>
            <a:r>
              <a:rPr lang="es-ES" dirty="0" smtClean="0">
                <a:solidFill>
                  <a:schemeClr val="tx2"/>
                </a:solidFill>
              </a:rPr>
              <a:t> and </a:t>
            </a:r>
            <a:r>
              <a:rPr lang="es-ES" dirty="0" err="1" smtClean="0">
                <a:solidFill>
                  <a:schemeClr val="tx2"/>
                </a:solidFill>
              </a:rPr>
              <a:t>float</a:t>
            </a:r>
            <a:r>
              <a:rPr lang="es-ES" dirty="0" smtClean="0">
                <a:solidFill>
                  <a:schemeClr val="tx2"/>
                </a:solidFill>
              </a:rPr>
              <a:t> in </a:t>
            </a:r>
            <a:r>
              <a:rPr lang="es-ES" dirty="0" err="1" smtClean="0">
                <a:solidFill>
                  <a:schemeClr val="tx2"/>
                </a:solidFill>
              </a:rPr>
              <a:t>water</a:t>
            </a:r>
            <a:r>
              <a:rPr lang="es-ES" dirty="0" smtClean="0">
                <a:solidFill>
                  <a:schemeClr val="tx2"/>
                </a:solidFill>
              </a:rPr>
              <a:t>?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err="1" smtClean="0">
                <a:latin typeface="Lucida Console" pitchFamily="49" charset="0"/>
              </a:rPr>
              <a:t>How</a:t>
            </a:r>
            <a:r>
              <a:rPr lang="es-ES" dirty="0" smtClean="0">
                <a:latin typeface="Lucida Console" pitchFamily="49" charset="0"/>
              </a:rPr>
              <a:t> </a:t>
            </a:r>
            <a:r>
              <a:rPr lang="es-ES" dirty="0" err="1" smtClean="0">
                <a:latin typeface="Lucida Console" pitchFamily="49" charset="0"/>
              </a:rPr>
              <a:t>they</a:t>
            </a:r>
            <a:r>
              <a:rPr lang="es-ES" dirty="0" smtClean="0">
                <a:latin typeface="Lucida Console" pitchFamily="49" charset="0"/>
              </a:rPr>
              <a:t> </a:t>
            </a:r>
            <a:r>
              <a:rPr lang="es-ES" dirty="0" err="1" smtClean="0">
                <a:latin typeface="Lucida Console" pitchFamily="49" charset="0"/>
              </a:rPr>
              <a:t>dive</a:t>
            </a:r>
            <a:r>
              <a:rPr lang="es-ES" dirty="0" smtClean="0">
                <a:latin typeface="Lucida Console" pitchFamily="49" charset="0"/>
              </a:rPr>
              <a:t>...</a:t>
            </a:r>
          </a:p>
          <a:p>
            <a:pPr>
              <a:buNone/>
            </a:pPr>
            <a:r>
              <a:rPr lang="es-ES" dirty="0" smtClean="0"/>
              <a:t>   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sink</a:t>
            </a:r>
            <a:r>
              <a:rPr lang="es-ES" sz="2400" dirty="0" smtClean="0"/>
              <a:t>, </a:t>
            </a:r>
            <a:r>
              <a:rPr lang="es-ES" sz="2400" dirty="0" err="1" smtClean="0"/>
              <a:t>submarines</a:t>
            </a:r>
            <a:r>
              <a:rPr lang="es-ES" sz="2400" dirty="0" smtClean="0"/>
              <a:t> </a:t>
            </a:r>
            <a:r>
              <a:rPr lang="es-ES" sz="2400" dirty="0" err="1" smtClean="0"/>
              <a:t>increase</a:t>
            </a:r>
            <a:r>
              <a:rPr lang="es-ES" sz="2400" dirty="0" smtClean="0"/>
              <a:t> </a:t>
            </a:r>
            <a:r>
              <a:rPr lang="es-ES" sz="2400" dirty="0" err="1" smtClean="0"/>
              <a:t>their</a:t>
            </a:r>
            <a:r>
              <a:rPr lang="es-ES" sz="2400" dirty="0" smtClean="0"/>
              <a:t> </a:t>
            </a:r>
            <a:r>
              <a:rPr lang="es-ES" sz="2400" dirty="0" err="1" smtClean="0"/>
              <a:t>density</a:t>
            </a:r>
            <a:r>
              <a:rPr lang="es-ES" sz="2400" dirty="0" smtClean="0"/>
              <a:t> </a:t>
            </a:r>
            <a:r>
              <a:rPr lang="es-ES" sz="2400" dirty="0" err="1" smtClean="0"/>
              <a:t>by</a:t>
            </a:r>
            <a:r>
              <a:rPr lang="es-ES" sz="2400" dirty="0" smtClean="0"/>
              <a:t> </a:t>
            </a:r>
            <a:r>
              <a:rPr lang="es-ES" sz="2400" dirty="0" err="1" smtClean="0"/>
              <a:t>filling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tanks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</a:t>
            </a:r>
            <a:r>
              <a:rPr lang="es-ES" sz="2400" dirty="0" err="1" smtClean="0"/>
              <a:t>seawater</a:t>
            </a:r>
            <a:r>
              <a:rPr lang="es-ES" sz="2400" dirty="0" smtClean="0"/>
              <a:t>. </a:t>
            </a:r>
            <a:r>
              <a:rPr lang="es-ES" sz="2400" dirty="0" err="1" smtClean="0"/>
              <a:t>They</a:t>
            </a:r>
            <a:r>
              <a:rPr lang="es-ES" sz="2400" dirty="0" smtClean="0"/>
              <a:t> open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tank</a:t>
            </a:r>
            <a:r>
              <a:rPr lang="es-ES" sz="2400" dirty="0" smtClean="0"/>
              <a:t> </a:t>
            </a:r>
            <a:r>
              <a:rPr lang="es-ES" sz="2400" dirty="0" err="1" smtClean="0"/>
              <a:t>gate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allow</a:t>
            </a:r>
            <a:r>
              <a:rPr lang="es-ES" sz="2400" dirty="0" smtClean="0"/>
              <a:t> </a:t>
            </a:r>
            <a:r>
              <a:rPr lang="es-ES" sz="2400" dirty="0" err="1" smtClean="0"/>
              <a:t>water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get</a:t>
            </a:r>
            <a:r>
              <a:rPr lang="es-ES" sz="2400" dirty="0" smtClean="0"/>
              <a:t> </a:t>
            </a:r>
            <a:r>
              <a:rPr lang="es-ES" sz="2400" dirty="0" err="1" smtClean="0"/>
              <a:t>inside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err="1" smtClean="0">
                <a:latin typeface="Lucida Console" pitchFamily="49" charset="0"/>
              </a:rPr>
              <a:t>How</a:t>
            </a:r>
            <a:r>
              <a:rPr lang="es-ES" dirty="0" smtClean="0">
                <a:latin typeface="Lucida Console" pitchFamily="49" charset="0"/>
              </a:rPr>
              <a:t> </a:t>
            </a:r>
            <a:r>
              <a:rPr lang="es-ES" dirty="0" err="1" smtClean="0">
                <a:latin typeface="Lucida Console" pitchFamily="49" charset="0"/>
              </a:rPr>
              <a:t>they</a:t>
            </a:r>
            <a:r>
              <a:rPr lang="es-ES" dirty="0" smtClean="0">
                <a:latin typeface="Lucida Console" pitchFamily="49" charset="0"/>
              </a:rPr>
              <a:t> </a:t>
            </a:r>
            <a:r>
              <a:rPr lang="es-ES" dirty="0" err="1" smtClean="0">
                <a:latin typeface="Lucida Console" pitchFamily="49" charset="0"/>
              </a:rPr>
              <a:t>float</a:t>
            </a:r>
            <a:r>
              <a:rPr lang="es-ES" dirty="0" smtClean="0">
                <a:latin typeface="Lucida Console" pitchFamily="49" charset="0"/>
              </a:rPr>
              <a:t>…</a:t>
            </a:r>
          </a:p>
          <a:p>
            <a:pPr>
              <a:buNone/>
            </a:pPr>
            <a:r>
              <a:rPr lang="es-ES" sz="2400" dirty="0" smtClean="0">
                <a:latin typeface="+mj-lt"/>
              </a:rPr>
              <a:t> </a:t>
            </a:r>
            <a:r>
              <a:rPr lang="es-ES" sz="2400" dirty="0" smtClean="0">
                <a:latin typeface="+mj-lt"/>
              </a:rPr>
              <a:t>     </a:t>
            </a:r>
            <a:r>
              <a:rPr lang="es-ES" sz="2400" dirty="0" err="1" smtClean="0">
                <a:latin typeface="+mj-lt"/>
              </a:rPr>
              <a:t>Submarines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float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by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emptying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the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tanks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which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used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to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store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water</a:t>
            </a:r>
            <a:endParaRPr lang="es-ES" sz="2400" dirty="0">
              <a:latin typeface="+mj-lt"/>
            </a:endParaRPr>
          </a:p>
        </p:txBody>
      </p:sp>
      <p:pic>
        <p:nvPicPr>
          <p:cNvPr id="8" name="7 Imagen" descr="arrib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4221088"/>
            <a:ext cx="3914859" cy="23254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es-ES" dirty="0" err="1" smtClean="0">
                <a:solidFill>
                  <a:schemeClr val="tx2"/>
                </a:solidFill>
              </a:rPr>
              <a:t>Archimedes</a:t>
            </a:r>
            <a:r>
              <a:rPr lang="es-ES" dirty="0" smtClean="0">
                <a:solidFill>
                  <a:schemeClr val="tx2"/>
                </a:solidFill>
              </a:rPr>
              <a:t>´ </a:t>
            </a:r>
            <a:r>
              <a:rPr lang="es-ES" dirty="0" err="1" smtClean="0">
                <a:solidFill>
                  <a:schemeClr val="tx2"/>
                </a:solidFill>
              </a:rPr>
              <a:t>principle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03648" y="1844824"/>
            <a:ext cx="6264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+mj-lt"/>
              </a:rPr>
              <a:t>The </a:t>
            </a:r>
            <a:r>
              <a:rPr lang="es-ES" sz="2400" dirty="0" err="1" smtClean="0">
                <a:latin typeface="+mj-lt"/>
              </a:rPr>
              <a:t>principle</a:t>
            </a:r>
            <a:r>
              <a:rPr lang="es-ES" sz="2400" dirty="0" smtClean="0">
                <a:latin typeface="+mj-lt"/>
              </a:rPr>
              <a:t> of </a:t>
            </a:r>
            <a:r>
              <a:rPr lang="es-ES" sz="2400" dirty="0" err="1" smtClean="0">
                <a:latin typeface="+mj-lt"/>
              </a:rPr>
              <a:t>Archimedes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states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that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any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body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completely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or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partially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submerged</a:t>
            </a:r>
            <a:r>
              <a:rPr lang="es-ES" sz="2400" dirty="0" smtClean="0">
                <a:latin typeface="+mj-lt"/>
              </a:rPr>
              <a:t> in a fluid (gas </a:t>
            </a:r>
            <a:r>
              <a:rPr lang="es-ES" sz="2400" dirty="0" err="1" smtClean="0">
                <a:latin typeface="+mj-lt"/>
              </a:rPr>
              <a:t>or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liquid</a:t>
            </a:r>
            <a:r>
              <a:rPr lang="es-ES" sz="2400" dirty="0" smtClean="0">
                <a:latin typeface="+mj-lt"/>
              </a:rPr>
              <a:t>) at </a:t>
            </a:r>
            <a:r>
              <a:rPr lang="es-ES" sz="2400" dirty="0" err="1" smtClean="0">
                <a:latin typeface="+mj-lt"/>
              </a:rPr>
              <a:t>rest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is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acted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upon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by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an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upward</a:t>
            </a:r>
            <a:r>
              <a:rPr lang="es-ES" sz="2400" dirty="0" smtClean="0">
                <a:latin typeface="+mj-lt"/>
              </a:rPr>
              <a:t>, </a:t>
            </a:r>
            <a:r>
              <a:rPr lang="es-ES" sz="2400" dirty="0" err="1" smtClean="0">
                <a:latin typeface="+mj-lt"/>
              </a:rPr>
              <a:t>or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buoyant</a:t>
            </a:r>
            <a:r>
              <a:rPr lang="es-ES" sz="2400" dirty="0" smtClean="0">
                <a:latin typeface="+mj-lt"/>
              </a:rPr>
              <a:t>, </a:t>
            </a:r>
            <a:r>
              <a:rPr lang="es-ES" sz="2400" dirty="0" err="1" smtClean="0">
                <a:latin typeface="+mj-lt"/>
              </a:rPr>
              <a:t>force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the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magnitude</a:t>
            </a:r>
            <a:r>
              <a:rPr lang="es-ES" sz="2400" dirty="0" smtClean="0">
                <a:latin typeface="+mj-lt"/>
              </a:rPr>
              <a:t> of </a:t>
            </a:r>
            <a:r>
              <a:rPr lang="es-ES" sz="2400" dirty="0" err="1" smtClean="0">
                <a:latin typeface="+mj-lt"/>
              </a:rPr>
              <a:t>which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is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equal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to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the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weight</a:t>
            </a:r>
            <a:r>
              <a:rPr lang="es-ES" sz="2400" dirty="0" smtClean="0">
                <a:latin typeface="+mj-lt"/>
              </a:rPr>
              <a:t> of </a:t>
            </a:r>
            <a:r>
              <a:rPr lang="es-ES" sz="2400" dirty="0" err="1" smtClean="0">
                <a:latin typeface="+mj-lt"/>
              </a:rPr>
              <a:t>the</a:t>
            </a:r>
            <a:r>
              <a:rPr lang="es-ES" sz="2400" dirty="0" smtClean="0">
                <a:latin typeface="+mj-lt"/>
              </a:rPr>
              <a:t> fluid displaced </a:t>
            </a:r>
            <a:r>
              <a:rPr lang="es-ES" sz="2400" dirty="0" err="1" smtClean="0">
                <a:latin typeface="+mj-lt"/>
              </a:rPr>
              <a:t>by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the</a:t>
            </a:r>
            <a:r>
              <a:rPr lang="es-ES" sz="2400" dirty="0" smtClean="0">
                <a:latin typeface="+mj-lt"/>
              </a:rPr>
              <a:t> </a:t>
            </a:r>
            <a:r>
              <a:rPr lang="es-ES" sz="2400" dirty="0" err="1" smtClean="0">
                <a:latin typeface="+mj-lt"/>
              </a:rPr>
              <a:t>body</a:t>
            </a:r>
            <a:r>
              <a:rPr lang="es-ES" sz="2400" dirty="0" smtClean="0">
                <a:latin typeface="+mj-lt"/>
              </a:rPr>
              <a:t>.</a:t>
            </a:r>
            <a:endParaRPr lang="es-ES" sz="2400" dirty="0">
              <a:latin typeface="+mj-lt"/>
            </a:endParaRPr>
          </a:p>
        </p:txBody>
      </p:sp>
      <p:pic>
        <p:nvPicPr>
          <p:cNvPr id="5" name="4 Imagen" descr="archimed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3963510"/>
            <a:ext cx="2841873" cy="21679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6 Imagen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4077072"/>
            <a:ext cx="2560421" cy="20280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chemeClr val="tx2"/>
                </a:solidFill>
              </a:rPr>
              <a:t>Our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dirty="0" err="1" smtClean="0">
                <a:solidFill>
                  <a:schemeClr val="tx2"/>
                </a:solidFill>
              </a:rPr>
              <a:t>first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dirty="0" err="1" smtClean="0">
                <a:solidFill>
                  <a:schemeClr val="tx2"/>
                </a:solidFill>
              </a:rPr>
              <a:t>exoeriment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691680" y="1844824"/>
            <a:ext cx="540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 smtClean="0"/>
              <a:t>We</a:t>
            </a:r>
            <a:r>
              <a:rPr lang="es-ES" sz="2400" dirty="0" smtClean="0"/>
              <a:t> </a:t>
            </a:r>
            <a:r>
              <a:rPr lang="es-ES" sz="2400" dirty="0" err="1" smtClean="0"/>
              <a:t>tried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replicate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way</a:t>
            </a:r>
            <a:r>
              <a:rPr lang="es-ES" sz="2400" dirty="0" smtClean="0"/>
              <a:t> a </a:t>
            </a:r>
            <a:r>
              <a:rPr lang="es-ES" sz="2400" dirty="0" err="1" smtClean="0"/>
              <a:t>submarine</a:t>
            </a:r>
            <a:r>
              <a:rPr lang="es-ES" sz="2400" dirty="0" smtClean="0"/>
              <a:t> </a:t>
            </a:r>
            <a:r>
              <a:rPr lang="es-ES" sz="2400" dirty="0" err="1" smtClean="0"/>
              <a:t>submerges</a:t>
            </a:r>
            <a:r>
              <a:rPr lang="es-ES" sz="2400" dirty="0" smtClean="0"/>
              <a:t> and </a:t>
            </a:r>
            <a:r>
              <a:rPr lang="es-ES" sz="2400" dirty="0" err="1" smtClean="0"/>
              <a:t>floats</a:t>
            </a:r>
            <a:r>
              <a:rPr lang="es-ES" sz="2400" dirty="0" smtClean="0"/>
              <a:t>. </a:t>
            </a:r>
            <a:r>
              <a:rPr lang="es-ES" sz="2400" dirty="0" err="1" smtClean="0"/>
              <a:t>To</a:t>
            </a:r>
            <a:r>
              <a:rPr lang="es-ES" sz="2400" dirty="0" smtClean="0"/>
              <a:t> do so, </a:t>
            </a:r>
            <a:r>
              <a:rPr lang="es-ES" sz="2400" dirty="0" err="1" smtClean="0"/>
              <a:t>we</a:t>
            </a:r>
            <a:r>
              <a:rPr lang="es-ES" sz="2400" dirty="0" smtClean="0"/>
              <a:t> </a:t>
            </a:r>
            <a:r>
              <a:rPr lang="es-ES" sz="2400" dirty="0" err="1" smtClean="0"/>
              <a:t>used</a:t>
            </a:r>
            <a:r>
              <a:rPr lang="es-ES" sz="2400" dirty="0" smtClean="0"/>
              <a:t> a </a:t>
            </a:r>
            <a:r>
              <a:rPr lang="es-ES" sz="2400" dirty="0" err="1" smtClean="0"/>
              <a:t>bottle</a:t>
            </a:r>
            <a:r>
              <a:rPr lang="es-ES" sz="2400" dirty="0" smtClean="0"/>
              <a:t> and </a:t>
            </a:r>
            <a:r>
              <a:rPr lang="es-ES" sz="2400" dirty="0" err="1" smtClean="0"/>
              <a:t>applied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Archimedes</a:t>
            </a:r>
            <a:r>
              <a:rPr lang="es-ES" sz="2400" dirty="0" smtClean="0"/>
              <a:t>´ </a:t>
            </a:r>
            <a:r>
              <a:rPr lang="es-ES" sz="2400" dirty="0" err="1" smtClean="0"/>
              <a:t>principle</a:t>
            </a:r>
            <a:r>
              <a:rPr lang="es-ES" sz="2400" dirty="0" smtClean="0"/>
              <a:t>.</a:t>
            </a:r>
            <a:endParaRPr lang="es-ES" sz="2400" dirty="0"/>
          </a:p>
        </p:txBody>
      </p:sp>
      <p:pic>
        <p:nvPicPr>
          <p:cNvPr id="4" name="3 Imagen" descr="Gotero-Pasc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573016"/>
            <a:ext cx="3734941" cy="29324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chemeClr val="tx2"/>
                </a:solidFill>
              </a:rPr>
              <a:t>Taking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dirty="0" err="1" smtClean="0">
                <a:solidFill>
                  <a:schemeClr val="tx2"/>
                </a:solidFill>
              </a:rPr>
              <a:t>it</a:t>
            </a:r>
            <a:r>
              <a:rPr lang="es-ES" dirty="0" smtClean="0">
                <a:solidFill>
                  <a:schemeClr val="tx2"/>
                </a:solidFill>
              </a:rPr>
              <a:t> a </a:t>
            </a:r>
            <a:r>
              <a:rPr lang="es-ES" dirty="0" err="1" smtClean="0">
                <a:solidFill>
                  <a:schemeClr val="tx2"/>
                </a:solidFill>
              </a:rPr>
              <a:t>step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dirty="0" err="1" smtClean="0">
                <a:solidFill>
                  <a:schemeClr val="tx2"/>
                </a:solidFill>
              </a:rPr>
              <a:t>further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475656" y="1988840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 smtClean="0"/>
              <a:t>We</a:t>
            </a:r>
            <a:r>
              <a:rPr lang="es-ES" sz="2400" dirty="0" smtClean="0"/>
              <a:t> </a:t>
            </a:r>
            <a:r>
              <a:rPr lang="es-ES" sz="2400" dirty="0" err="1" smtClean="0"/>
              <a:t>applied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same</a:t>
            </a:r>
            <a:r>
              <a:rPr lang="es-ES" sz="2400" dirty="0" smtClean="0"/>
              <a:t> </a:t>
            </a:r>
            <a:r>
              <a:rPr lang="es-ES" sz="2400" dirty="0" err="1" smtClean="0"/>
              <a:t>principle</a:t>
            </a:r>
            <a:r>
              <a:rPr lang="es-ES" sz="2400" dirty="0" smtClean="0"/>
              <a:t> </a:t>
            </a:r>
            <a:r>
              <a:rPr lang="es-ES" sz="2400" dirty="0" err="1" smtClean="0"/>
              <a:t>using</a:t>
            </a:r>
            <a:r>
              <a:rPr lang="es-ES" sz="2400" dirty="0" smtClean="0"/>
              <a:t> a </a:t>
            </a:r>
            <a:r>
              <a:rPr lang="es-ES" sz="2400" dirty="0" err="1" smtClean="0"/>
              <a:t>bucket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</a:t>
            </a:r>
            <a:r>
              <a:rPr lang="es-ES" sz="2400" dirty="0" err="1" smtClean="0"/>
              <a:t>water</a:t>
            </a:r>
            <a:r>
              <a:rPr lang="es-ES" sz="2400" dirty="0" smtClean="0"/>
              <a:t> and a </a:t>
            </a:r>
            <a:r>
              <a:rPr lang="es-ES" sz="2400" dirty="0" err="1" smtClean="0"/>
              <a:t>plastic</a:t>
            </a:r>
            <a:r>
              <a:rPr lang="es-ES" sz="2400" dirty="0" smtClean="0"/>
              <a:t> </a:t>
            </a:r>
            <a:r>
              <a:rPr lang="es-ES" sz="2400" dirty="0" err="1" smtClean="0"/>
              <a:t>water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</a:t>
            </a:r>
            <a:r>
              <a:rPr lang="es-ES" sz="2400" dirty="0" err="1" smtClean="0"/>
              <a:t>some</a:t>
            </a:r>
            <a:r>
              <a:rPr lang="es-ES" sz="2400" dirty="0" smtClean="0"/>
              <a:t> </a:t>
            </a:r>
            <a:r>
              <a:rPr lang="es-ES" sz="2400" dirty="0" err="1" smtClean="0"/>
              <a:t>weight</a:t>
            </a:r>
            <a:r>
              <a:rPr lang="es-ES" sz="2400" dirty="0" smtClean="0"/>
              <a:t> in </a:t>
            </a:r>
            <a:r>
              <a:rPr lang="es-ES" sz="2400" dirty="0" err="1" smtClean="0"/>
              <a:t>it</a:t>
            </a:r>
            <a:r>
              <a:rPr lang="es-ES" sz="2400" dirty="0" smtClean="0"/>
              <a:t>.</a:t>
            </a:r>
            <a:endParaRPr lang="es-ES" sz="2400" dirty="0"/>
          </a:p>
        </p:txBody>
      </p:sp>
      <p:pic>
        <p:nvPicPr>
          <p:cNvPr id="4" name="3 Imagen" descr="sopl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600703"/>
            <a:ext cx="3744416" cy="25462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chemeClr val="tx2"/>
                </a:solidFill>
              </a:rPr>
              <a:t>Our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dirty="0" err="1" smtClean="0">
                <a:solidFill>
                  <a:schemeClr val="tx2"/>
                </a:solidFill>
              </a:rPr>
              <a:t>next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dirty="0" err="1" smtClean="0">
                <a:solidFill>
                  <a:schemeClr val="tx2"/>
                </a:solidFill>
              </a:rPr>
              <a:t>steps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63688" y="1412776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 smtClean="0"/>
              <a:t>We</a:t>
            </a:r>
            <a:r>
              <a:rPr lang="es-ES" sz="2400" dirty="0" smtClean="0"/>
              <a:t> </a:t>
            </a:r>
            <a:r>
              <a:rPr lang="es-ES" sz="2400" dirty="0" err="1" smtClean="0"/>
              <a:t>want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build</a:t>
            </a:r>
            <a:r>
              <a:rPr lang="es-ES" sz="2400" dirty="0" smtClean="0"/>
              <a:t> a replica of a </a:t>
            </a:r>
            <a:r>
              <a:rPr lang="es-ES" sz="2400" dirty="0" err="1" smtClean="0"/>
              <a:t>submarine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can </a:t>
            </a:r>
            <a:r>
              <a:rPr lang="es-ES" sz="2400" dirty="0" err="1" smtClean="0"/>
              <a:t>submerge</a:t>
            </a:r>
            <a:r>
              <a:rPr lang="es-ES" sz="2400" dirty="0" smtClean="0"/>
              <a:t> </a:t>
            </a:r>
            <a:r>
              <a:rPr lang="es-ES" sz="2400" dirty="0" err="1" smtClean="0"/>
              <a:t>by</a:t>
            </a:r>
            <a:r>
              <a:rPr lang="es-ES" sz="2400" dirty="0" smtClean="0"/>
              <a:t> </a:t>
            </a:r>
            <a:r>
              <a:rPr lang="es-ES" sz="2400" dirty="0" err="1" smtClean="0"/>
              <a:t>its</a:t>
            </a:r>
            <a:r>
              <a:rPr lang="es-ES" sz="2400" dirty="0" smtClean="0"/>
              <a:t> </a:t>
            </a:r>
            <a:r>
              <a:rPr lang="es-ES" sz="2400" dirty="0" err="1" smtClean="0"/>
              <a:t>own</a:t>
            </a:r>
            <a:r>
              <a:rPr lang="es-ES" sz="2400" dirty="0" smtClean="0"/>
              <a:t> </a:t>
            </a:r>
            <a:r>
              <a:rPr lang="es-ES" sz="2400" dirty="0" err="1" smtClean="0"/>
              <a:t>weight</a:t>
            </a:r>
            <a:r>
              <a:rPr lang="es-ES" sz="2400" dirty="0" smtClean="0"/>
              <a:t> and </a:t>
            </a:r>
            <a:r>
              <a:rPr lang="es-ES" sz="2400" dirty="0" err="1" smtClean="0"/>
              <a:t>be</a:t>
            </a:r>
            <a:r>
              <a:rPr lang="es-ES" sz="2400" dirty="0" smtClean="0"/>
              <a:t> </a:t>
            </a:r>
            <a:r>
              <a:rPr lang="es-ES" sz="2400" dirty="0" err="1" smtClean="0"/>
              <a:t>controlled</a:t>
            </a:r>
            <a:r>
              <a:rPr lang="es-ES" sz="2400" dirty="0" smtClean="0"/>
              <a:t> </a:t>
            </a:r>
            <a:r>
              <a:rPr lang="es-ES" sz="2400" dirty="0" err="1" smtClean="0"/>
              <a:t>using</a:t>
            </a:r>
            <a:r>
              <a:rPr lang="es-ES" sz="2400" dirty="0" smtClean="0"/>
              <a:t> a </a:t>
            </a:r>
            <a:r>
              <a:rPr lang="es-ES" sz="2400" dirty="0" err="1" smtClean="0"/>
              <a:t>remote</a:t>
            </a:r>
            <a:r>
              <a:rPr lang="es-ES" sz="2400" dirty="0" smtClean="0"/>
              <a:t> control.</a:t>
            </a:r>
            <a:endParaRPr lang="es-ES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187624" y="3573016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Lucida Console" pitchFamily="49" charset="0"/>
              </a:rPr>
              <a:t>Micro bit</a:t>
            </a:r>
            <a:endParaRPr lang="es-ES" sz="2800" dirty="0">
              <a:latin typeface="Lucida Console" pitchFamily="49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64088" y="3429000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latin typeface="Lucida Console" pitchFamily="49" charset="0"/>
              </a:rPr>
              <a:t>Recycled</a:t>
            </a:r>
            <a:r>
              <a:rPr lang="es-ES" sz="2800" dirty="0" smtClean="0">
                <a:latin typeface="Lucida Console" pitchFamily="49" charset="0"/>
              </a:rPr>
              <a:t> </a:t>
            </a:r>
            <a:r>
              <a:rPr lang="es-ES" sz="2800" dirty="0" err="1" smtClean="0">
                <a:latin typeface="Lucida Console" pitchFamily="49" charset="0"/>
              </a:rPr>
              <a:t>materials</a:t>
            </a:r>
            <a:endParaRPr lang="es-ES" sz="2800" dirty="0">
              <a:latin typeface="Lucida Console" pitchFamily="49" charset="0"/>
            </a:endParaRPr>
          </a:p>
        </p:txBody>
      </p:sp>
      <p:pic>
        <p:nvPicPr>
          <p:cNvPr id="6" name="5 Imagen" descr="microb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437112"/>
            <a:ext cx="2664296" cy="16626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6 Imagen" descr="PV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4437112"/>
            <a:ext cx="2609850" cy="18383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206</Words>
  <Application>Microsoft Office PowerPoint</Application>
  <PresentationFormat>Presentación en pantalla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Underwater  Engineering </vt:lpstr>
      <vt:lpstr>How do submarines submerge and float in water?</vt:lpstr>
      <vt:lpstr>Archimedes´ principle</vt:lpstr>
      <vt:lpstr>Our first exoeriment</vt:lpstr>
      <vt:lpstr>Taking it a step further</vt:lpstr>
      <vt:lpstr>Our next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Underwater  Engineering</dc:title>
  <dc:creator>cantabria</dc:creator>
  <cp:lastModifiedBy>cantabria</cp:lastModifiedBy>
  <cp:revision>7</cp:revision>
  <dcterms:created xsi:type="dcterms:W3CDTF">2017-12-22T21:14:53Z</dcterms:created>
  <dcterms:modified xsi:type="dcterms:W3CDTF">2017-12-22T22:20:49Z</dcterms:modified>
</cp:coreProperties>
</file>