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49"/>
  </p:notesMasterIdLst>
  <p:sldIdLst>
    <p:sldId id="256" r:id="rId2"/>
    <p:sldId id="257" r:id="rId3"/>
    <p:sldId id="258" r:id="rId4"/>
    <p:sldId id="278" r:id="rId5"/>
    <p:sldId id="260" r:id="rId6"/>
    <p:sldId id="279" r:id="rId7"/>
    <p:sldId id="261" r:id="rId8"/>
    <p:sldId id="262" r:id="rId9"/>
    <p:sldId id="263" r:id="rId10"/>
    <p:sldId id="281" r:id="rId11"/>
    <p:sldId id="280" r:id="rId12"/>
    <p:sldId id="298" r:id="rId13"/>
    <p:sldId id="299" r:id="rId14"/>
    <p:sldId id="300" r:id="rId15"/>
    <p:sldId id="297" r:id="rId16"/>
    <p:sldId id="301" r:id="rId17"/>
    <p:sldId id="302" r:id="rId18"/>
    <p:sldId id="303" r:id="rId19"/>
    <p:sldId id="282" r:id="rId20"/>
    <p:sldId id="275" r:id="rId21"/>
    <p:sldId id="285" r:id="rId22"/>
    <p:sldId id="277" r:id="rId23"/>
    <p:sldId id="286" r:id="rId24"/>
    <p:sldId id="292" r:id="rId25"/>
    <p:sldId id="293" r:id="rId26"/>
    <p:sldId id="294" r:id="rId27"/>
    <p:sldId id="295" r:id="rId28"/>
    <p:sldId id="296" r:id="rId29"/>
    <p:sldId id="304" r:id="rId30"/>
    <p:sldId id="305" r:id="rId31"/>
    <p:sldId id="306" r:id="rId32"/>
    <p:sldId id="307" r:id="rId33"/>
    <p:sldId id="308" r:id="rId34"/>
    <p:sldId id="309" r:id="rId35"/>
    <p:sldId id="317" r:id="rId36"/>
    <p:sldId id="318" r:id="rId37"/>
    <p:sldId id="319" r:id="rId38"/>
    <p:sldId id="320" r:id="rId39"/>
    <p:sldId id="310" r:id="rId40"/>
    <p:sldId id="312" r:id="rId41"/>
    <p:sldId id="313" r:id="rId42"/>
    <p:sldId id="314" r:id="rId43"/>
    <p:sldId id="315" r:id="rId44"/>
    <p:sldId id="316" r:id="rId45"/>
    <p:sldId id="288" r:id="rId46"/>
    <p:sldId id="321" r:id="rId47"/>
    <p:sldId id="291" r:id="rId4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4660"/>
  </p:normalViewPr>
  <p:slideViewPr>
    <p:cSldViewPr>
      <p:cViewPr varScale="1">
        <p:scale>
          <a:sx n="51" d="100"/>
          <a:sy n="51" d="100"/>
        </p:scale>
        <p:origin x="1265" y="4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D4D19-EFC8-4108-8C77-8351BBCF53F6}" type="datetimeFigureOut">
              <a:rPr lang="es-ES" smtClean="0"/>
              <a:pPr/>
              <a:t>17/02/2018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04D96-166A-4994-95C6-39F0D953290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5573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04D96-166A-4994-95C6-39F0D953290D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76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04D96-166A-4994-95C6-39F0D953290D}" type="slidenum">
              <a:rPr lang="es-ES" smtClean="0"/>
              <a:pPr/>
              <a:t>45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17/02/2018</a:t>
            </a:fld>
            <a:endParaRPr lang="es-ES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17/02/2018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17/02/2018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17/02/2018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17/02/2018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17/02/2018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A847CFC-816F-41D0-AAC0-9BF4FEBC753E}" type="datetimeFigureOut">
              <a:rPr lang="es-ES" smtClean="0"/>
              <a:pPr/>
              <a:t>17/02/2018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1.jpe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9.gif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4" Type="http://schemas.openxmlformats.org/officeDocument/2006/relationships/image" Target="../media/image6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png"/><Relationship Id="rId4" Type="http://schemas.openxmlformats.org/officeDocument/2006/relationships/image" Target="../media/image71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image" Target="../media/image80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image" Target="../media/image79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slideLayout" Target="../slideLayouts/slideLayout7.xml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8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1538" y="1357298"/>
            <a:ext cx="7715304" cy="1752600"/>
          </a:xfrm>
        </p:spPr>
        <p:txBody>
          <a:bodyPr/>
          <a:lstStyle/>
          <a:p>
            <a:r>
              <a:rPr lang="es-ES" dirty="0" smtClean="0">
                <a:solidFill>
                  <a:srgbClr val="002060"/>
                </a:solidFill>
              </a:rPr>
              <a:t>Elena, Tania, Paula y Naiara.</a:t>
            </a:r>
          </a:p>
          <a:p>
            <a:endParaRPr lang="es-ES" dirty="0">
              <a:solidFill>
                <a:srgbClr val="002060"/>
              </a:solidFill>
            </a:endParaRPr>
          </a:p>
        </p:txBody>
      </p:sp>
      <p:sp>
        <p:nvSpPr>
          <p:cNvPr id="88066" name="AutoShape 2" descr="Resultado de imagen de epigenet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88068" name="Picture 4" descr="Resultado de imagen de epigenet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214554"/>
            <a:ext cx="3410835" cy="4286256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1000100" y="285728"/>
            <a:ext cx="56909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EPIGENÉTICA</a:t>
            </a:r>
            <a:endParaRPr lang="es-E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7 Imagen" descr="EPIGENÉT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928934"/>
            <a:ext cx="4524380" cy="2883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357430"/>
            <a:ext cx="3071834" cy="2136107"/>
          </a:xfrm>
          <a:prstGeom prst="rect">
            <a:avLst/>
          </a:prstGeom>
          <a:noFill/>
        </p:spPr>
      </p:pic>
      <p:pic>
        <p:nvPicPr>
          <p:cNvPr id="4" name="Picture 2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4214818"/>
            <a:ext cx="3214710" cy="2235460"/>
          </a:xfrm>
          <a:prstGeom prst="rect">
            <a:avLst/>
          </a:prstGeom>
          <a:noFill/>
        </p:spPr>
      </p:pic>
      <p:pic>
        <p:nvPicPr>
          <p:cNvPr id="16388" name="Picture 4" descr="C:\Users\Biblioteca\AppData\Local\Microsoft\Windows\Temporary Internet Files\Content.IE5\39LN4IOT\bombilla_incandescente_convencional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2033">
            <a:off x="6619523" y="4497023"/>
            <a:ext cx="1243300" cy="2033034"/>
          </a:xfrm>
          <a:prstGeom prst="rect">
            <a:avLst/>
          </a:prstGeom>
          <a:noFill/>
        </p:spPr>
      </p:pic>
      <p:pic>
        <p:nvPicPr>
          <p:cNvPr id="16389" name="Picture 5" descr="C:\Users\Biblioteca\AppData\Local\Microsoft\Windows\Temporary Internet Files\Content.IE5\2XP4D6QZ\bulb-on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46698">
            <a:off x="6477211" y="1695151"/>
            <a:ext cx="1428760" cy="2588577"/>
          </a:xfrm>
          <a:prstGeom prst="rect">
            <a:avLst/>
          </a:prstGeom>
          <a:noFill/>
        </p:spPr>
      </p:pic>
      <p:cxnSp>
        <p:nvCxnSpPr>
          <p:cNvPr id="9" name="8 Conector recto de flecha"/>
          <p:cNvCxnSpPr/>
          <p:nvPr/>
        </p:nvCxnSpPr>
        <p:spPr>
          <a:xfrm rot="10800000" flipV="1">
            <a:off x="4143372" y="2857496"/>
            <a:ext cx="2928958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rot="10800000" flipV="1">
            <a:off x="3714744" y="5500702"/>
            <a:ext cx="271464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4" descr="Resultado de imagen de desactivar g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285728"/>
            <a:ext cx="4286280" cy="2142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sultado de imagen de adn con bolit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428736"/>
            <a:ext cx="4190996" cy="4190996"/>
          </a:xfrm>
          <a:prstGeom prst="rect">
            <a:avLst/>
          </a:prstGeom>
          <a:noFill/>
        </p:spPr>
      </p:pic>
      <p:cxnSp>
        <p:nvCxnSpPr>
          <p:cNvPr id="5" name="4 Conector recto de flecha"/>
          <p:cNvCxnSpPr/>
          <p:nvPr/>
        </p:nvCxnSpPr>
        <p:spPr>
          <a:xfrm flipV="1">
            <a:off x="3286116" y="3429000"/>
            <a:ext cx="3643338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>
            <a:off x="3714744" y="2285992"/>
            <a:ext cx="3286148" cy="1000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3071802" y="3286124"/>
            <a:ext cx="3929090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6929454" y="3071810"/>
            <a:ext cx="2000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GENES</a:t>
            </a:r>
            <a:endParaRPr lang="es-ES" sz="3200" b="1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prote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98639">
            <a:off x="1328715" y="110728"/>
            <a:ext cx="3769182" cy="3814711"/>
          </a:xfrm>
          <a:prstGeom prst="rect">
            <a:avLst/>
          </a:prstGeom>
          <a:noFill/>
        </p:spPr>
      </p:pic>
      <p:pic>
        <p:nvPicPr>
          <p:cNvPr id="1028" name="Picture 4" descr="Resultado de imagen de sintesis prote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028">
            <a:off x="3638377" y="3941035"/>
            <a:ext cx="5143504" cy="2335756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572132" y="928670"/>
            <a:ext cx="307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Bernard MT Condensed" pitchFamily="18" charset="0"/>
              </a:rPr>
              <a:t>Síntesis de la proteína</a:t>
            </a:r>
            <a:endParaRPr lang="es-ES" sz="32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Resultado de imagen de proteinas molecul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3429000"/>
            <a:ext cx="5357850" cy="3008509"/>
          </a:xfrm>
          <a:prstGeom prst="rect">
            <a:avLst/>
          </a:prstGeom>
          <a:noFill/>
        </p:spPr>
      </p:pic>
      <p:pic>
        <p:nvPicPr>
          <p:cNvPr id="52228" name="Picture 4" descr="Resultado de imagen de ge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642918"/>
            <a:ext cx="3571900" cy="1857388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6072166" y="857232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Bernard MT Condensed" pitchFamily="18" charset="0"/>
              </a:rPr>
              <a:t>20.000</a:t>
            </a:r>
            <a:endParaRPr lang="es-ES" sz="3200" dirty="0">
              <a:latin typeface="Bernard MT Condensed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215206" y="4500570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Bernard MT Condensed" pitchFamily="18" charset="0"/>
              </a:rPr>
              <a:t>100.000</a:t>
            </a:r>
            <a:endParaRPr lang="es-ES" sz="3200" dirty="0">
              <a:latin typeface="Bernard MT Condensed" pitchFamily="18" charset="0"/>
            </a:endParaRPr>
          </a:p>
        </p:txBody>
      </p:sp>
      <p:sp>
        <p:nvSpPr>
          <p:cNvPr id="6" name="5 Flecha izquierda y arriba"/>
          <p:cNvSpPr/>
          <p:nvPr/>
        </p:nvSpPr>
        <p:spPr>
          <a:xfrm rot="1013409">
            <a:off x="7358082" y="4929198"/>
            <a:ext cx="500066" cy="928694"/>
          </a:xfrm>
          <a:prstGeom prst="leftUpArrow">
            <a:avLst>
              <a:gd name="adj1" fmla="val 17210"/>
              <a:gd name="adj2" fmla="val 250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izquierda y arriba"/>
          <p:cNvSpPr/>
          <p:nvPr/>
        </p:nvSpPr>
        <p:spPr>
          <a:xfrm rot="1013409">
            <a:off x="6196322" y="1338474"/>
            <a:ext cx="500066" cy="928694"/>
          </a:xfrm>
          <a:prstGeom prst="leftUpArrow">
            <a:avLst>
              <a:gd name="adj1" fmla="val 17210"/>
              <a:gd name="adj2" fmla="val 25000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Flecha abajo"/>
          <p:cNvSpPr/>
          <p:nvPr/>
        </p:nvSpPr>
        <p:spPr>
          <a:xfrm rot="20630402">
            <a:off x="4216832" y="2673227"/>
            <a:ext cx="500066" cy="107157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Users\Biblioteca\AppData\Local\Microsoft\Windows\Temporary Internet Files\Content.IE5\2XP4D6QZ\question-1015308_960_7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Splicing_overvie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643050"/>
            <a:ext cx="5786478" cy="428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2786050" y="142852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Bernard MT Condensed" pitchFamily="18" charset="0"/>
              </a:rPr>
              <a:t>Teoría de “los genes introducidos”</a:t>
            </a:r>
            <a:endParaRPr lang="es-ES" sz="32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Resultado de imagen de primiti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88741">
            <a:off x="1233653" y="168109"/>
            <a:ext cx="5570598" cy="3124177"/>
          </a:xfrm>
          <a:prstGeom prst="rect">
            <a:avLst/>
          </a:prstGeom>
          <a:noFill/>
        </p:spPr>
      </p:pic>
      <p:pic>
        <p:nvPicPr>
          <p:cNvPr id="53252" name="Picture 4" descr="Resultado de imagen de loteria nacio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857628"/>
            <a:ext cx="4643470" cy="2611953"/>
          </a:xfrm>
          <a:prstGeom prst="rect">
            <a:avLst/>
          </a:prstGeom>
          <a:noFill/>
        </p:spPr>
      </p:pic>
      <p:pic>
        <p:nvPicPr>
          <p:cNvPr id="53254" name="Picture 6" descr="Resultado de imagen de 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05558">
            <a:off x="2550342" y="3480219"/>
            <a:ext cx="948106" cy="92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86050" y="142852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Bernard MT Condensed" pitchFamily="18" charset="0"/>
              </a:rPr>
              <a:t>Probabilidad de que toque La Primitiva</a:t>
            </a:r>
            <a:endParaRPr lang="es-ES" sz="3200" dirty="0">
              <a:latin typeface="Bernard MT Condensed" pitchFamily="18" charset="0"/>
            </a:endParaRPr>
          </a:p>
        </p:txBody>
      </p:sp>
      <p:pic>
        <p:nvPicPr>
          <p:cNvPr id="3" name="1 Imagen" descr="loteria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214314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857488" y="1214422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dirty="0" smtClean="0">
                <a:solidFill>
                  <a:srgbClr val="002060"/>
                </a:solidFill>
              </a:rPr>
              <a:t>Lotería nacional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solidFill>
                  <a:srgbClr val="FF0000"/>
                </a:solidFill>
              </a:rPr>
              <a:t>Euromillón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solidFill>
                  <a:srgbClr val="92D050"/>
                </a:solidFill>
              </a:rPr>
              <a:t>Primitiva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solidFill>
                  <a:srgbClr val="7030A0"/>
                </a:solidFill>
              </a:rPr>
              <a:t>Quiniela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solidFill>
                  <a:srgbClr val="00B0F0"/>
                </a:solidFill>
              </a:rPr>
              <a:t>ONCE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6143636" y="642918"/>
            <a:ext cx="2786082" cy="17543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         6/49 = 0,1224 </a:t>
            </a:r>
          </a:p>
          <a:p>
            <a:r>
              <a:rPr lang="es-ES" dirty="0" smtClean="0"/>
              <a:t>         5/48  = 0,1042</a:t>
            </a:r>
          </a:p>
          <a:p>
            <a:r>
              <a:rPr lang="es-ES" dirty="0" smtClean="0"/>
              <a:t>         4/47  = 0,0851</a:t>
            </a:r>
          </a:p>
          <a:p>
            <a:r>
              <a:rPr lang="es-ES" dirty="0" smtClean="0"/>
              <a:t>         3/46  = 0,0652</a:t>
            </a:r>
          </a:p>
          <a:p>
            <a:r>
              <a:rPr lang="es-ES" dirty="0" smtClean="0"/>
              <a:t>         2/45  = 0,0444</a:t>
            </a:r>
          </a:p>
          <a:p>
            <a:r>
              <a:rPr lang="es-ES" dirty="0" smtClean="0"/>
              <a:t>         1/44  = 0,02273</a:t>
            </a:r>
            <a:endParaRPr lang="es-ES" dirty="0"/>
          </a:p>
        </p:txBody>
      </p:sp>
      <p:pic>
        <p:nvPicPr>
          <p:cNvPr id="7" name="6 Imagen" descr="http://www.estadisticaparatodos.es/taller/loterias/i/primi6_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143380"/>
            <a:ext cx="4586511" cy="62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8 Conector recto de flecha"/>
          <p:cNvCxnSpPr/>
          <p:nvPr/>
        </p:nvCxnSpPr>
        <p:spPr>
          <a:xfrm rot="5400000">
            <a:off x="6286512" y="2857496"/>
            <a:ext cx="1214446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786050" y="142852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Bernard MT Condensed" pitchFamily="18" charset="0"/>
              </a:rPr>
              <a:t>Probabilidad de que toque La Lotería Nacional</a:t>
            </a:r>
            <a:endParaRPr lang="es-ES" sz="3200" dirty="0">
              <a:latin typeface="Bernard MT Condensed" pitchFamily="18" charset="0"/>
            </a:endParaRPr>
          </a:p>
        </p:txBody>
      </p:sp>
      <p:pic>
        <p:nvPicPr>
          <p:cNvPr id="3" name="1 Imagen" descr="loteria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596" y="0"/>
            <a:ext cx="214314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2857488" y="1214422"/>
            <a:ext cx="2357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dirty="0" smtClean="0">
                <a:solidFill>
                  <a:srgbClr val="002060"/>
                </a:solidFill>
              </a:rPr>
              <a:t>Lotería nacional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solidFill>
                  <a:srgbClr val="FF0000"/>
                </a:solidFill>
              </a:rPr>
              <a:t>Euromillón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solidFill>
                  <a:srgbClr val="92D050"/>
                </a:solidFill>
              </a:rPr>
              <a:t>Primitiva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solidFill>
                  <a:srgbClr val="7030A0"/>
                </a:solidFill>
              </a:rPr>
              <a:t>Quiniela</a:t>
            </a:r>
          </a:p>
          <a:p>
            <a:pPr>
              <a:buFont typeface="Wingdings" pitchFamily="2" charset="2"/>
              <a:buChar char="q"/>
            </a:pPr>
            <a:r>
              <a:rPr lang="es-ES" dirty="0" smtClean="0">
                <a:solidFill>
                  <a:srgbClr val="00B0F0"/>
                </a:solidFill>
              </a:rPr>
              <a:t>ONCE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4572000" y="2714620"/>
            <a:ext cx="1714544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00.000-99.999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500826" y="3357562"/>
            <a:ext cx="2286016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1/600.000</a:t>
            </a:r>
            <a:r>
              <a:rPr lang="es-ES" dirty="0" smtClean="0">
                <a:sym typeface="Wingdings" pitchFamily="2" charset="2"/>
              </a:rPr>
              <a:t> 6 series de 100.000 números</a:t>
            </a:r>
            <a:endParaRPr lang="es-ES" dirty="0"/>
          </a:p>
        </p:txBody>
      </p:sp>
      <p:sp>
        <p:nvSpPr>
          <p:cNvPr id="7" name="6 Flecha izquierda y arriba"/>
          <p:cNvSpPr/>
          <p:nvPr/>
        </p:nvSpPr>
        <p:spPr>
          <a:xfrm rot="3776402">
            <a:off x="5434762" y="3335471"/>
            <a:ext cx="801957" cy="342792"/>
          </a:xfrm>
          <a:prstGeom prst="lef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86116" y="285728"/>
            <a:ext cx="315823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Ejemplo</a:t>
            </a:r>
            <a:endParaRPr lang="es-E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3 Imagen" descr="descarga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357430"/>
            <a:ext cx="3571900" cy="2346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17971"/>
            <a:ext cx="3500462" cy="231812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1571604" y="428604"/>
            <a:ext cx="6706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IES LOPE DE VEGA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626" name="Picture 2" descr="Resultado de imagen de mapa de cantab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2099">
            <a:off x="4692072" y="3992207"/>
            <a:ext cx="3946154" cy="2436751"/>
          </a:xfrm>
          <a:prstGeom prst="rect">
            <a:avLst/>
          </a:prstGeom>
          <a:noFill/>
        </p:spPr>
      </p:pic>
      <p:cxnSp>
        <p:nvCxnSpPr>
          <p:cNvPr id="8" name="7 Conector recto de flecha"/>
          <p:cNvCxnSpPr/>
          <p:nvPr/>
        </p:nvCxnSpPr>
        <p:spPr>
          <a:xfrm flipV="1">
            <a:off x="3500430" y="4714884"/>
            <a:ext cx="3571900" cy="10715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Resultado de imagen de agouti rodent labora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57166"/>
            <a:ext cx="3571857" cy="2143115"/>
          </a:xfrm>
          <a:prstGeom prst="rect">
            <a:avLst/>
          </a:prstGeom>
          <a:noFill/>
        </p:spPr>
      </p:pic>
      <p:sp>
        <p:nvSpPr>
          <p:cNvPr id="3" name="2 Flecha abajo"/>
          <p:cNvSpPr/>
          <p:nvPr/>
        </p:nvSpPr>
        <p:spPr>
          <a:xfrm rot="1247121">
            <a:off x="4020009" y="2505566"/>
            <a:ext cx="357190" cy="1785950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8788" name="Picture 4" descr="Resultado de imagen de obese agouti rodent laborato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286256"/>
            <a:ext cx="3000396" cy="2160285"/>
          </a:xfrm>
          <a:prstGeom prst="rect">
            <a:avLst/>
          </a:prstGeom>
          <a:noFill/>
        </p:spPr>
      </p:pic>
      <p:cxnSp>
        <p:nvCxnSpPr>
          <p:cNvPr id="7" name="6 Conector recto de flecha"/>
          <p:cNvCxnSpPr/>
          <p:nvPr/>
        </p:nvCxnSpPr>
        <p:spPr>
          <a:xfrm>
            <a:off x="3000364" y="5143512"/>
            <a:ext cx="3571900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2714612" y="3571876"/>
            <a:ext cx="3214710" cy="15716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10800000" flipV="1">
            <a:off x="5715008" y="785794"/>
            <a:ext cx="150019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rot="10800000" flipV="1">
            <a:off x="4214810" y="785794"/>
            <a:ext cx="3000396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143768" y="50004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Agouti</a:t>
            </a:r>
            <a:endParaRPr lang="es-ES" b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072166" y="3214686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Bernard MT Condensed" pitchFamily="18" charset="0"/>
              </a:rPr>
              <a:t>OBESIDAD</a:t>
            </a:r>
            <a:endParaRPr lang="es-ES" sz="3200" dirty="0">
              <a:latin typeface="Bernard MT Condensed" pitchFamily="18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572264" y="5357826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latin typeface="Bernard MT Condensed" pitchFamily="18" charset="0"/>
              </a:rPr>
              <a:t>DIABETES</a:t>
            </a:r>
            <a:endParaRPr lang="es-ES" sz="32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lecha abajo"/>
          <p:cNvSpPr/>
          <p:nvPr/>
        </p:nvSpPr>
        <p:spPr>
          <a:xfrm rot="1247121">
            <a:off x="3948570" y="2362691"/>
            <a:ext cx="357190" cy="1785950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Picture 2" descr="Resultado de imagen de roedor agouti marron laborato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1571604" y="4143380"/>
            <a:ext cx="2541498" cy="1666093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357686" y="2786058"/>
            <a:ext cx="31790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Metilación</a:t>
            </a:r>
            <a:endParaRPr lang="es-E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6 Flecha abajo"/>
          <p:cNvSpPr/>
          <p:nvPr/>
        </p:nvSpPr>
        <p:spPr>
          <a:xfrm rot="20695599">
            <a:off x="6297187" y="3562260"/>
            <a:ext cx="642942" cy="126597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 descr="Resultado de imagen de mutated ge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0115">
            <a:off x="1118601" y="896443"/>
            <a:ext cx="1803195" cy="1281102"/>
          </a:xfrm>
          <a:prstGeom prst="rect">
            <a:avLst/>
          </a:prstGeom>
          <a:noFill/>
        </p:spPr>
      </p:pic>
      <p:pic>
        <p:nvPicPr>
          <p:cNvPr id="11" name="Picture 6" descr="C:\Users\Biblioteca\AppData\Local\Microsoft\Windows\Temporary Internet Files\Content.IE5\0AG717NP\cancel-47588_960_7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3174" y="2428868"/>
            <a:ext cx="928694" cy="777512"/>
          </a:xfrm>
          <a:prstGeom prst="rect">
            <a:avLst/>
          </a:prstGeom>
          <a:noFill/>
        </p:spPr>
      </p:pic>
      <p:pic>
        <p:nvPicPr>
          <p:cNvPr id="12" name="Picture 2" descr="Resultado de imagen de agouti rodent laborato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85728"/>
            <a:ext cx="3571857" cy="2143115"/>
          </a:xfrm>
          <a:prstGeom prst="rect">
            <a:avLst/>
          </a:prstGeom>
          <a:noFill/>
        </p:spPr>
      </p:pic>
      <p:pic>
        <p:nvPicPr>
          <p:cNvPr id="13" name="Picture 2" descr="Resultado de imagen de methylatio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9616" y="4638587"/>
            <a:ext cx="2213256" cy="2140582"/>
          </a:xfrm>
          <a:prstGeom prst="rect">
            <a:avLst/>
          </a:prstGeom>
          <a:noFill/>
        </p:spPr>
      </p:pic>
      <p:cxnSp>
        <p:nvCxnSpPr>
          <p:cNvPr id="5" name="4 Conector recto de flecha"/>
          <p:cNvCxnSpPr/>
          <p:nvPr/>
        </p:nvCxnSpPr>
        <p:spPr>
          <a:xfrm rot="10800000" flipV="1">
            <a:off x="5715008" y="785794"/>
            <a:ext cx="1500198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5 Conector recto de flecha"/>
          <p:cNvCxnSpPr/>
          <p:nvPr/>
        </p:nvCxnSpPr>
        <p:spPr>
          <a:xfrm rot="10800000" flipV="1">
            <a:off x="4214810" y="785794"/>
            <a:ext cx="3000396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10800000" flipV="1">
            <a:off x="2143108" y="1285860"/>
            <a:ext cx="1643074" cy="1428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>
            <a:endCxn id="4" idx="1"/>
          </p:cNvCxnSpPr>
          <p:nvPr/>
        </p:nvCxnSpPr>
        <p:spPr>
          <a:xfrm>
            <a:off x="2071670" y="1500174"/>
            <a:ext cx="2286016" cy="17013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143768" y="500042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Agouti</a:t>
            </a:r>
            <a:endParaRPr lang="es-ES" b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n de roedor agouti marron laborato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500429" y="571480"/>
            <a:ext cx="2724331" cy="1785950"/>
          </a:xfrm>
          <a:prstGeom prst="rect">
            <a:avLst/>
          </a:prstGeom>
          <a:noFill/>
        </p:spPr>
      </p:pic>
      <p:sp>
        <p:nvSpPr>
          <p:cNvPr id="3" name="2 Flecha abajo"/>
          <p:cNvSpPr/>
          <p:nvPr/>
        </p:nvSpPr>
        <p:spPr>
          <a:xfrm>
            <a:off x="4714876" y="2500306"/>
            <a:ext cx="357190" cy="2071702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Picture 2" descr="Resultado de imagen de roedor agouti marron laborator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 flipV="1">
            <a:off x="3500430" y="4643446"/>
            <a:ext cx="2724331" cy="1785950"/>
          </a:xfrm>
          <a:prstGeom prst="rect">
            <a:avLst/>
          </a:prstGeom>
          <a:noFill/>
        </p:spPr>
      </p:pic>
      <p:pic>
        <p:nvPicPr>
          <p:cNvPr id="5" name="Picture 4" descr="Resultado de imagen de dna seque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85728"/>
            <a:ext cx="1428760" cy="2130608"/>
          </a:xfrm>
          <a:prstGeom prst="rect">
            <a:avLst/>
          </a:prstGeom>
          <a:noFill/>
        </p:spPr>
      </p:pic>
      <p:pic>
        <p:nvPicPr>
          <p:cNvPr id="6" name="Picture 4" descr="Resultado de imagen de dna sequen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4286256"/>
            <a:ext cx="1357322" cy="2024078"/>
          </a:xfrm>
          <a:prstGeom prst="rect">
            <a:avLst/>
          </a:prstGeom>
          <a:noFill/>
        </p:spPr>
      </p:pic>
      <p:cxnSp>
        <p:nvCxnSpPr>
          <p:cNvPr id="8" name="7 Conector recto de flecha"/>
          <p:cNvCxnSpPr/>
          <p:nvPr/>
        </p:nvCxnSpPr>
        <p:spPr>
          <a:xfrm rot="10800000" flipV="1">
            <a:off x="2857488" y="2285992"/>
            <a:ext cx="3643338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10800000">
            <a:off x="3009888" y="3724276"/>
            <a:ext cx="3348062" cy="7048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Resultado de imagen de mutated ge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840115">
            <a:off x="975726" y="3253897"/>
            <a:ext cx="1803195" cy="1281102"/>
          </a:xfrm>
          <a:prstGeom prst="rect">
            <a:avLst/>
          </a:prstGeom>
          <a:noFill/>
        </p:spPr>
      </p:pic>
      <p:pic>
        <p:nvPicPr>
          <p:cNvPr id="11" name="Picture 6" descr="C:\Users\Biblioteca\AppData\Local\Microsoft\Windows\Temporary Internet Files\Content.IE5\0AG717NP\cancel-47588_960_72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5852" y="3500438"/>
            <a:ext cx="1000132" cy="837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05335" y="214290"/>
            <a:ext cx="89386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ESTUDIO DE LOS GEMELOS</a:t>
            </a:r>
            <a:endParaRPr lang="es-E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 descr="Resultado de imagen de gemelos dibuj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2000240"/>
            <a:ext cx="5623803" cy="4405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40466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¿Cómo te sientes al tener una persona idéntica a ti?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115616" y="1700808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Raúl</a:t>
            </a:r>
            <a:r>
              <a:rPr lang="en-US" dirty="0" smtClean="0"/>
              <a:t>: </a:t>
            </a:r>
            <a:r>
              <a:rPr lang="en-US" dirty="0" err="1" smtClean="0"/>
              <a:t>es</a:t>
            </a:r>
            <a:r>
              <a:rPr lang="en-US" dirty="0" smtClean="0"/>
              <a:t> genial </a:t>
            </a:r>
            <a:r>
              <a:rPr lang="en-US" dirty="0" err="1" smtClean="0"/>
              <a:t>porque</a:t>
            </a:r>
            <a:r>
              <a:rPr lang="en-US" dirty="0" smtClean="0"/>
              <a:t> hay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conexión</a:t>
            </a:r>
            <a:r>
              <a:rPr lang="en-US" dirty="0" smtClean="0"/>
              <a:t> especial entre </a:t>
            </a:r>
            <a:r>
              <a:rPr lang="en-US" dirty="0" err="1" smtClean="0"/>
              <a:t>nosotros</a:t>
            </a:r>
            <a:r>
              <a:rPr lang="en-US" dirty="0" smtClean="0"/>
              <a:t>, </a:t>
            </a:r>
            <a:r>
              <a:rPr lang="en-US" dirty="0" err="1" smtClean="0"/>
              <a:t>aunque</a:t>
            </a:r>
            <a:r>
              <a:rPr lang="en-US" dirty="0" smtClean="0"/>
              <a:t> </a:t>
            </a:r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estemos</a:t>
            </a:r>
            <a:r>
              <a:rPr lang="en-US" dirty="0" smtClean="0"/>
              <a:t> </a:t>
            </a:r>
            <a:r>
              <a:rPr lang="en-US" dirty="0" err="1" smtClean="0"/>
              <a:t>separados</a:t>
            </a:r>
            <a:r>
              <a:rPr lang="en-US" dirty="0" smtClean="0"/>
              <a:t> y </a:t>
            </a:r>
            <a:r>
              <a:rPr lang="en-US" dirty="0" err="1" smtClean="0"/>
              <a:t>hayamos</a:t>
            </a:r>
            <a:r>
              <a:rPr lang="en-US" dirty="0" smtClean="0"/>
              <a:t> </a:t>
            </a:r>
            <a:r>
              <a:rPr lang="en-US" dirty="0" err="1" smtClean="0"/>
              <a:t>cambiado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Sergio: me </a:t>
            </a:r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sentir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especial, </a:t>
            </a:r>
            <a:r>
              <a:rPr lang="en-US" dirty="0" err="1" smtClean="0"/>
              <a:t>siempre</a:t>
            </a:r>
            <a:r>
              <a:rPr lang="en-US" dirty="0" smtClean="0"/>
              <a:t> he </a:t>
            </a:r>
            <a:r>
              <a:rPr lang="en-US" dirty="0" err="1" smtClean="0"/>
              <a:t>vivido</a:t>
            </a:r>
            <a:r>
              <a:rPr lang="en-US" dirty="0" smtClean="0"/>
              <a:t> con </a:t>
            </a:r>
            <a:r>
              <a:rPr lang="en-US" dirty="0" err="1" smtClean="0"/>
              <a:t>él</a:t>
            </a:r>
            <a:r>
              <a:rPr lang="en-US" dirty="0" smtClean="0"/>
              <a:t> y </a:t>
            </a:r>
            <a:r>
              <a:rPr lang="en-US" dirty="0" err="1" smtClean="0"/>
              <a:t>ahora</a:t>
            </a:r>
            <a:r>
              <a:rPr lang="en-US" dirty="0" smtClean="0"/>
              <a:t> </a:t>
            </a:r>
            <a:r>
              <a:rPr lang="en-US" dirty="0" err="1" smtClean="0"/>
              <a:t>estoy</a:t>
            </a:r>
            <a:r>
              <a:rPr lang="en-US" dirty="0" smtClean="0"/>
              <a:t> </a:t>
            </a:r>
            <a:r>
              <a:rPr lang="en-US" dirty="0" err="1" smtClean="0"/>
              <a:t>aprendiendo</a:t>
            </a:r>
            <a:r>
              <a:rPr lang="en-US" dirty="0" smtClean="0"/>
              <a:t> a </a:t>
            </a:r>
            <a:r>
              <a:rPr lang="en-US" dirty="0" err="1" smtClean="0"/>
              <a:t>vivir</a:t>
            </a:r>
            <a:r>
              <a:rPr lang="en-US" dirty="0" smtClean="0"/>
              <a:t> sin </a:t>
            </a:r>
            <a:r>
              <a:rPr lang="en-US" dirty="0" err="1" smtClean="0"/>
              <a:t>él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 descr="E:\Fotos gemelos\IMG-20171114-WA00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198" y="3356992"/>
            <a:ext cx="4081636" cy="306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1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8" y="40466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¿Cuál es tu deporte, afición y tipo de música favorito?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043608" y="1988840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Ángela</a:t>
            </a:r>
            <a:r>
              <a:rPr lang="en-US" dirty="0" smtClean="0"/>
              <a:t>: Me </a:t>
            </a:r>
            <a:r>
              <a:rPr lang="en-US" dirty="0" err="1" smtClean="0"/>
              <a:t>encanta</a:t>
            </a:r>
            <a:r>
              <a:rPr lang="en-US" dirty="0" smtClean="0"/>
              <a:t> </a:t>
            </a:r>
            <a:r>
              <a:rPr lang="en-US" dirty="0" err="1" smtClean="0"/>
              <a:t>jugar</a:t>
            </a:r>
            <a:r>
              <a:rPr lang="en-US" dirty="0" smtClean="0"/>
              <a:t> al </a:t>
            </a:r>
            <a:r>
              <a:rPr lang="en-US" dirty="0" err="1" smtClean="0"/>
              <a:t>baloncesto</a:t>
            </a:r>
            <a:r>
              <a:rPr lang="en-US" dirty="0" smtClean="0"/>
              <a:t>, </a:t>
            </a:r>
            <a:r>
              <a:rPr lang="en-US" dirty="0" err="1" smtClean="0"/>
              <a:t>escuchar</a:t>
            </a:r>
            <a:r>
              <a:rPr lang="en-US" dirty="0" smtClean="0"/>
              <a:t> </a:t>
            </a:r>
            <a:r>
              <a:rPr lang="en-US" dirty="0" err="1" smtClean="0"/>
              <a:t>música</a:t>
            </a:r>
            <a:r>
              <a:rPr lang="en-US" dirty="0" smtClean="0"/>
              <a:t> pop y en mi </a:t>
            </a:r>
            <a:r>
              <a:rPr lang="en-US" dirty="0" err="1" smtClean="0"/>
              <a:t>tiempo</a:t>
            </a:r>
            <a:r>
              <a:rPr lang="en-US" dirty="0" smtClean="0"/>
              <a:t> </a:t>
            </a:r>
            <a:r>
              <a:rPr lang="en-US" dirty="0" err="1" smtClean="0"/>
              <a:t>libre</a:t>
            </a:r>
            <a:r>
              <a:rPr lang="en-US" dirty="0" smtClean="0"/>
              <a:t> </a:t>
            </a:r>
            <a:r>
              <a:rPr lang="en-US" dirty="0" err="1" smtClean="0"/>
              <a:t>suelo</a:t>
            </a:r>
            <a:r>
              <a:rPr lang="en-US" dirty="0" smtClean="0"/>
              <a:t> </a:t>
            </a:r>
            <a:r>
              <a:rPr lang="en-US" dirty="0" err="1" smtClean="0"/>
              <a:t>jugar</a:t>
            </a:r>
            <a:r>
              <a:rPr lang="en-US" dirty="0" smtClean="0"/>
              <a:t> al </a:t>
            </a:r>
            <a:r>
              <a:rPr lang="en-US" dirty="0" err="1" smtClean="0"/>
              <a:t>baloncesto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Claudia:Me</a:t>
            </a:r>
            <a:r>
              <a:rPr lang="en-US" dirty="0" smtClean="0"/>
              <a:t> </a:t>
            </a:r>
            <a:r>
              <a:rPr lang="en-US" dirty="0" err="1" smtClean="0"/>
              <a:t>gusta</a:t>
            </a:r>
            <a:r>
              <a:rPr lang="en-US" dirty="0" smtClean="0"/>
              <a:t> el </a:t>
            </a:r>
            <a:r>
              <a:rPr lang="en-US" dirty="0" err="1" smtClean="0"/>
              <a:t>baloncesto,la</a:t>
            </a:r>
            <a:r>
              <a:rPr lang="en-US" dirty="0" smtClean="0"/>
              <a:t> </a:t>
            </a:r>
            <a:r>
              <a:rPr lang="en-US" dirty="0" err="1" smtClean="0"/>
              <a:t>música</a:t>
            </a:r>
            <a:r>
              <a:rPr lang="en-US" dirty="0" smtClean="0"/>
              <a:t> pop y </a:t>
            </a:r>
            <a:r>
              <a:rPr lang="en-US" dirty="0" err="1" smtClean="0"/>
              <a:t>entrenar</a:t>
            </a:r>
            <a:r>
              <a:rPr lang="en-US" dirty="0" smtClean="0"/>
              <a:t> al </a:t>
            </a:r>
            <a:r>
              <a:rPr lang="en-US" dirty="0" err="1" smtClean="0"/>
              <a:t>baloncesto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0" name="Picture 2" descr="E:\Fotos gemelo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429000"/>
            <a:ext cx="4290053" cy="32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7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8" y="40466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¿Cómo crees que te enfrentarías ante un ataque terrorista?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162880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Virginia: Creo que correría y me escondería en algún sitio.</a:t>
            </a:r>
          </a:p>
          <a:p>
            <a:endParaRPr lang="es-ES" dirty="0"/>
          </a:p>
          <a:p>
            <a:r>
              <a:rPr lang="es-ES" dirty="0" smtClean="0"/>
              <a:t>Manuela: Creo que mantendría la calma.</a:t>
            </a:r>
            <a:endParaRPr lang="es-ES" dirty="0"/>
          </a:p>
        </p:txBody>
      </p:sp>
      <p:pic>
        <p:nvPicPr>
          <p:cNvPr id="3074" name="Picture 2" descr="E:\Fotos gemelos\IMG-20171114-WA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2988332" cy="39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Fotos gemelos\IMG-20171114-WA0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19"/>
            <a:ext cx="2988332" cy="398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33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11667" y="1333544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Fernando: Me gusta el folk, el </a:t>
            </a:r>
            <a:r>
              <a:rPr lang="es-ES" dirty="0" err="1" smtClean="0"/>
              <a:t>badminton</a:t>
            </a:r>
            <a:r>
              <a:rPr lang="es-ES" dirty="0" smtClean="0"/>
              <a:t> y leer libros.</a:t>
            </a:r>
          </a:p>
          <a:p>
            <a:endParaRPr lang="es-ES" dirty="0"/>
          </a:p>
          <a:p>
            <a:r>
              <a:rPr lang="es-ES" dirty="0" smtClean="0"/>
              <a:t>Leopoldo: Me gusta </a:t>
            </a:r>
            <a:r>
              <a:rPr lang="es-ES" dirty="0" err="1" smtClean="0"/>
              <a:t>elrock</a:t>
            </a:r>
            <a:r>
              <a:rPr lang="es-ES" dirty="0" smtClean="0"/>
              <a:t>, fútbol y hacer deporte.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11560" y="2636912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¿Crees que tienes una personalidad similar a la de tu hermano?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92168" y="4003471"/>
            <a:ext cx="7864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Fernando: si, siempre hemos tenido los dos mal humor.</a:t>
            </a:r>
          </a:p>
          <a:p>
            <a:endParaRPr lang="es-ES" dirty="0"/>
          </a:p>
          <a:p>
            <a:r>
              <a:rPr lang="es-ES" dirty="0" smtClean="0"/>
              <a:t>Leopoldo: no, siempre hemos intentado ser diferentes.</a:t>
            </a:r>
            <a:endParaRPr lang="es-ES" dirty="0"/>
          </a:p>
        </p:txBody>
      </p:sp>
      <p:pic>
        <p:nvPicPr>
          <p:cNvPr id="4098" name="Picture 2" descr="E:\Fotos gemelos\Screenshot_2017-11-14-18-04-48-434_com.whatsapp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9" b="24614"/>
          <a:stretch/>
        </p:blipFill>
        <p:spPr bwMode="auto">
          <a:xfrm>
            <a:off x="5652120" y="3513399"/>
            <a:ext cx="3382240" cy="298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83568" y="40466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¿Cuál es tu deporte, afición y tipo de música favorito?</a:t>
            </a:r>
            <a:endParaRPr lang="es-ES" sz="28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9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11667" y="207981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Comic Sans MS" pitchFamily="66" charset="0"/>
              </a:rPr>
              <a:t>¿Qué cambiarías en tu vida?</a:t>
            </a:r>
            <a:endParaRPr lang="es-ES" sz="2800" dirty="0"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971600" y="1340768"/>
            <a:ext cx="7904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Sergio: mi relación con pablo</a:t>
            </a:r>
          </a:p>
          <a:p>
            <a:endParaRPr lang="es-ES" dirty="0"/>
          </a:p>
          <a:p>
            <a:r>
              <a:rPr lang="es-ES" dirty="0" smtClean="0"/>
              <a:t>Pablo: cambiaría a mi hermano.</a:t>
            </a:r>
            <a:endParaRPr lang="es-ES" dirty="0"/>
          </a:p>
        </p:txBody>
      </p:sp>
      <p:pic>
        <p:nvPicPr>
          <p:cNvPr id="5122" name="Picture 2" descr="E:\Fotos gemelos\Screenshot_2017-11-14-18-05-16-510_com.whatsap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57" b="20289"/>
          <a:stretch/>
        </p:blipFill>
        <p:spPr bwMode="auto">
          <a:xfrm>
            <a:off x="2483768" y="2420888"/>
            <a:ext cx="3942727" cy="4146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73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s://www.infobae.com/new-resizer/28jHkr7IRNi7YQYVENAKbyPWHIA=/600x0/filters:quality(100)/s3.amazonaws.com/arc-wordpress-client-uploads/infobae-wp/wp-content/uploads/2018/01/31161231/mix-5411-Gemelos-fumadores-PORTAD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357298"/>
            <a:ext cx="6572296" cy="389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C:\Users\Biblioteca\AppData\Local\Microsoft\Windows\Temporary Internet Files\Content.IE5\2XP4D6QZ\question-1015308_960_72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s://www.infobae.com/new-resizer/1iGOfaxAwaZB8ZDgu6kid8k7994=/600x0/filters:quality(100)/s3.amazonaws.com/arc-wordpress-client-uploads/infobae-wp/wp-content/uploads/2018/01/31160959/mix-5411-Gemelos-fumadores-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980" y="857233"/>
            <a:ext cx="5914730" cy="477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s://www.infobae.com/new-resizer/ElBJjI9DRzfEqLI5x2mo3XFbiTg=/600x0/filters:quality(100)/s3.amazonaws.com/arc-wordpress-client-uploads/infobae-wp/wp-content/uploads/2018/01/31161036/mix-5411-Gemelos-fumadores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980" y="1071546"/>
            <a:ext cx="6057606" cy="4436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s://www.infobae.com/new-resizer/tNEtcKONwZuV2SGcxlPU1LZcOBQ=/600x0/filters:quality(100)/s3.amazonaws.com/arc-wordpress-client-uploads/infobae-wp/wp-content/uploads/2018/01/31161030/mix-5411-Gemelos-fumadores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071546"/>
            <a:ext cx="6200482" cy="462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ttps://www.infobae.com/new-resizer/hcfwRGFymnf-zLUocvUjFGQClaA=/600x0/filters:quality(100)/s3.amazonaws.com/arc-wordpress-client-uploads/infobae-wp/wp-content/uploads/2018/01/31161004/mix-5411-Gemelos-fumadores-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1980" y="928670"/>
            <a:ext cx="6057606" cy="4507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&lt;p&gt;Gemelas. Imagen: &lt;a href=&quot;http://www.flickr.com/photos/oudeschool/1349693315/sizes/o/in/set-72157600171537793/&quot; target=&quot;_blank&quot;&gt;Oude School &lt;/a&gt;&lt;/p&g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28736"/>
            <a:ext cx="5929354" cy="478376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3643306" y="285728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 smtClean="0">
                <a:latin typeface="Bernard MT Condensed" pitchFamily="18" charset="0"/>
              </a:rPr>
              <a:t>Rocío y Mónica</a:t>
            </a:r>
            <a:endParaRPr lang="es-ES" sz="40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214282" y="500042"/>
            <a:ext cx="3571900" cy="3810000"/>
            <a:chOff x="1071538" y="1428736"/>
            <a:chExt cx="3571900" cy="3810000"/>
          </a:xfrm>
        </p:grpSpPr>
        <p:pic>
          <p:nvPicPr>
            <p:cNvPr id="6148" name="Picture 4" descr="Resultado de imagen de monigote baño"/>
            <p:cNvPicPr>
              <a:picLocks noChangeAspect="1" noChangeArrowheads="1"/>
            </p:cNvPicPr>
            <p:nvPr/>
          </p:nvPicPr>
          <p:blipFill>
            <a:blip r:embed="rId2" cstate="print"/>
            <a:srcRect l="28124"/>
            <a:stretch>
              <a:fillRect/>
            </a:stretch>
          </p:blipFill>
          <p:spPr bwMode="auto">
            <a:xfrm>
              <a:off x="1071538" y="1428736"/>
              <a:ext cx="2738462" cy="3810000"/>
            </a:xfrm>
            <a:prstGeom prst="rect">
              <a:avLst/>
            </a:prstGeom>
            <a:noFill/>
          </p:spPr>
        </p:pic>
        <p:pic>
          <p:nvPicPr>
            <p:cNvPr id="6146" name="Picture 2" descr="Resultado de imagen de monigote baño"/>
            <p:cNvPicPr>
              <a:picLocks noChangeAspect="1" noChangeArrowheads="1"/>
            </p:cNvPicPr>
            <p:nvPr/>
          </p:nvPicPr>
          <p:blipFill>
            <a:blip r:embed="rId2" cstate="print"/>
            <a:srcRect l="24375" r="23125"/>
            <a:stretch>
              <a:fillRect/>
            </a:stretch>
          </p:blipFill>
          <p:spPr bwMode="auto">
            <a:xfrm>
              <a:off x="2643174" y="1428736"/>
              <a:ext cx="2000264" cy="3810000"/>
            </a:xfrm>
            <a:prstGeom prst="rect">
              <a:avLst/>
            </a:prstGeom>
            <a:noFill/>
          </p:spPr>
        </p:pic>
      </p:grpSp>
      <p:cxnSp>
        <p:nvCxnSpPr>
          <p:cNvPr id="6" name="5 Conector recto de flecha"/>
          <p:cNvCxnSpPr/>
          <p:nvPr/>
        </p:nvCxnSpPr>
        <p:spPr>
          <a:xfrm rot="16200000" flipH="1">
            <a:off x="2607455" y="1035827"/>
            <a:ext cx="1928826" cy="18573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2786050" y="2928934"/>
            <a:ext cx="1714512" cy="1428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flipV="1">
            <a:off x="2786050" y="3429000"/>
            <a:ext cx="1928826" cy="65881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AutoShape 6" descr="Resultado de imagen de igual"/>
          <p:cNvSpPr>
            <a:spLocks noChangeAspect="1" noChangeArrowheads="1"/>
          </p:cNvSpPr>
          <p:nvPr/>
        </p:nvSpPr>
        <p:spPr bwMode="auto">
          <a:xfrm>
            <a:off x="155575" y="-1866900"/>
            <a:ext cx="3895725" cy="389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2" name="AutoShape 8" descr="Resultado de imagen de igual"/>
          <p:cNvSpPr>
            <a:spLocks noChangeAspect="1" noChangeArrowheads="1"/>
          </p:cNvSpPr>
          <p:nvPr/>
        </p:nvSpPr>
        <p:spPr bwMode="auto">
          <a:xfrm>
            <a:off x="155575" y="-1866900"/>
            <a:ext cx="3895725" cy="389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154" name="AutoShape 10" descr="Resultado de imagen de igual"/>
          <p:cNvSpPr>
            <a:spLocks noChangeAspect="1" noChangeArrowheads="1"/>
          </p:cNvSpPr>
          <p:nvPr/>
        </p:nvSpPr>
        <p:spPr bwMode="auto">
          <a:xfrm>
            <a:off x="155575" y="-1866900"/>
            <a:ext cx="3895725" cy="38957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56" name="Picture 12" descr="Resultado de imagen de igu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428868"/>
            <a:ext cx="1928826" cy="19288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cxnSp>
        <p:nvCxnSpPr>
          <p:cNvPr id="18" name="17 Conector recto de flecha"/>
          <p:cNvCxnSpPr/>
          <p:nvPr/>
        </p:nvCxnSpPr>
        <p:spPr>
          <a:xfrm>
            <a:off x="6500826" y="3357562"/>
            <a:ext cx="571504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6500826" y="3643314"/>
            <a:ext cx="785818" cy="6429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8" name="Picture 14" descr="Resultado de imagen de monigote ca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285728"/>
            <a:ext cx="1685925" cy="1724025"/>
          </a:xfrm>
          <a:prstGeom prst="rect">
            <a:avLst/>
          </a:prstGeom>
          <a:noFill/>
        </p:spPr>
      </p:pic>
      <p:pic>
        <p:nvPicPr>
          <p:cNvPr id="6160" name="Picture 16" descr="Resultado de imagen de cuerp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82" y="2143116"/>
            <a:ext cx="1571612" cy="1571612"/>
          </a:xfrm>
          <a:prstGeom prst="rect">
            <a:avLst/>
          </a:prstGeom>
          <a:noFill/>
        </p:spPr>
      </p:pic>
      <p:cxnSp>
        <p:nvCxnSpPr>
          <p:cNvPr id="20" name="19 Conector recto de flecha"/>
          <p:cNvCxnSpPr/>
          <p:nvPr/>
        </p:nvCxnSpPr>
        <p:spPr>
          <a:xfrm rot="5400000" flipH="1" flipV="1">
            <a:off x="6286512" y="2143116"/>
            <a:ext cx="1214446" cy="6429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62" name="Picture 18" descr="Resultado de imagen de gestos dibuj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357694"/>
            <a:ext cx="2000264" cy="2000264"/>
          </a:xfrm>
          <a:prstGeom prst="rect">
            <a:avLst/>
          </a:prstGeom>
          <a:noFill/>
        </p:spPr>
      </p:pic>
      <p:sp>
        <p:nvSpPr>
          <p:cNvPr id="39" name="38 Flecha abajo"/>
          <p:cNvSpPr/>
          <p:nvPr/>
        </p:nvSpPr>
        <p:spPr>
          <a:xfrm>
            <a:off x="1714480" y="3286124"/>
            <a:ext cx="571504" cy="1357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" name="Picture 4" descr="Resultado de imagen de dna sequenc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43042" y="4857760"/>
            <a:ext cx="1071570" cy="15979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Resultado de imagen de enfermedad palabra"/>
          <p:cNvPicPr>
            <a:picLocks noChangeAspect="1" noChangeArrowheads="1"/>
          </p:cNvPicPr>
          <p:nvPr/>
        </p:nvPicPr>
        <p:blipFill>
          <a:blip r:embed="rId2" cstate="print"/>
          <a:srcRect t="16504" b="28240"/>
          <a:stretch>
            <a:fillRect/>
          </a:stretch>
        </p:blipFill>
        <p:spPr bwMode="auto">
          <a:xfrm>
            <a:off x="1285852" y="428604"/>
            <a:ext cx="6286500" cy="2152628"/>
          </a:xfrm>
          <a:prstGeom prst="rect">
            <a:avLst/>
          </a:prstGeom>
          <a:noFill/>
        </p:spPr>
      </p:pic>
      <p:grpSp>
        <p:nvGrpSpPr>
          <p:cNvPr id="5" name="4 Grupo"/>
          <p:cNvGrpSpPr/>
          <p:nvPr/>
        </p:nvGrpSpPr>
        <p:grpSpPr>
          <a:xfrm>
            <a:off x="2214546" y="2714620"/>
            <a:ext cx="5143536" cy="3810000"/>
            <a:chOff x="1071538" y="1428736"/>
            <a:chExt cx="3571900" cy="3810000"/>
          </a:xfrm>
        </p:grpSpPr>
        <p:pic>
          <p:nvPicPr>
            <p:cNvPr id="6" name="Picture 4" descr="Resultado de imagen de monigote baño"/>
            <p:cNvPicPr>
              <a:picLocks noChangeAspect="1" noChangeArrowheads="1"/>
            </p:cNvPicPr>
            <p:nvPr/>
          </p:nvPicPr>
          <p:blipFill>
            <a:blip r:embed="rId3" cstate="print"/>
            <a:srcRect l="28124"/>
            <a:stretch>
              <a:fillRect/>
            </a:stretch>
          </p:blipFill>
          <p:spPr bwMode="auto">
            <a:xfrm>
              <a:off x="1071538" y="1428736"/>
              <a:ext cx="2738462" cy="3810000"/>
            </a:xfrm>
            <a:prstGeom prst="rect">
              <a:avLst/>
            </a:prstGeom>
            <a:noFill/>
          </p:spPr>
        </p:pic>
        <p:pic>
          <p:nvPicPr>
            <p:cNvPr id="7" name="Picture 2" descr="Resultado de imagen de monigote baño"/>
            <p:cNvPicPr>
              <a:picLocks noChangeAspect="1" noChangeArrowheads="1"/>
            </p:cNvPicPr>
            <p:nvPr/>
          </p:nvPicPr>
          <p:blipFill>
            <a:blip r:embed="rId3" cstate="print"/>
            <a:srcRect l="24375" r="23125"/>
            <a:stretch>
              <a:fillRect/>
            </a:stretch>
          </p:blipFill>
          <p:spPr bwMode="auto">
            <a:xfrm>
              <a:off x="2643174" y="1428736"/>
              <a:ext cx="2000264" cy="3810000"/>
            </a:xfrm>
            <a:prstGeom prst="rect">
              <a:avLst/>
            </a:prstGeom>
            <a:noFill/>
          </p:spPr>
        </p:pic>
      </p:grpSp>
      <p:cxnSp>
        <p:nvCxnSpPr>
          <p:cNvPr id="8" name="7 Conector recto de flecha"/>
          <p:cNvCxnSpPr/>
          <p:nvPr/>
        </p:nvCxnSpPr>
        <p:spPr>
          <a:xfrm rot="16200000" flipH="1">
            <a:off x="4643438" y="2357430"/>
            <a:ext cx="1714512" cy="10001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rot="5400000">
            <a:off x="2714612" y="2571744"/>
            <a:ext cx="1785950" cy="6429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8" name="Picture 4" descr="Resultado de imagen de cruz roja"/>
          <p:cNvPicPr>
            <a:picLocks noChangeAspect="1" noChangeArrowheads="1"/>
          </p:cNvPicPr>
          <p:nvPr/>
        </p:nvPicPr>
        <p:blipFill>
          <a:blip r:embed="rId4" cstate="print"/>
          <a:srcRect l="27148" t="5177" r="28128" b="9310"/>
          <a:stretch>
            <a:fillRect/>
          </a:stretch>
        </p:blipFill>
        <p:spPr bwMode="auto">
          <a:xfrm rot="2775858">
            <a:off x="5140539" y="3901785"/>
            <a:ext cx="1629439" cy="1676597"/>
          </a:xfrm>
          <a:prstGeom prst="rect">
            <a:avLst/>
          </a:prstGeom>
          <a:noFill/>
        </p:spPr>
      </p:pic>
      <p:pic>
        <p:nvPicPr>
          <p:cNvPr id="62470" name="Picture 6" descr="Resultado de imagen de tic ver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643314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Resultado de imagen de ge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714356"/>
            <a:ext cx="3857652" cy="2376174"/>
          </a:xfrm>
          <a:prstGeom prst="rect">
            <a:avLst/>
          </a:prstGeom>
          <a:noFill/>
        </p:spPr>
      </p:pic>
      <p:pic>
        <p:nvPicPr>
          <p:cNvPr id="3" name="Picture 12" descr="Resultado de imagen de igu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928670"/>
            <a:ext cx="1928826" cy="19288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4" name="3 Rectángulo"/>
          <p:cNvSpPr/>
          <p:nvPr/>
        </p:nvSpPr>
        <p:spPr>
          <a:xfrm>
            <a:off x="2571736" y="5000636"/>
            <a:ext cx="569098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EPIGENÉTICA</a:t>
            </a:r>
            <a:endParaRPr lang="es-E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12" descr="Resultado de imagen de igu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4572008"/>
            <a:ext cx="1928826" cy="19288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cxnSp>
        <p:nvCxnSpPr>
          <p:cNvPr id="7" name="6 Conector recto"/>
          <p:cNvCxnSpPr/>
          <p:nvPr/>
        </p:nvCxnSpPr>
        <p:spPr>
          <a:xfrm rot="5400000">
            <a:off x="4179091" y="4250537"/>
            <a:ext cx="2286016" cy="2214578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sultado de imagen de gota de agua"/>
          <p:cNvPicPr>
            <a:picLocks noChangeAspect="1" noChangeArrowheads="1"/>
          </p:cNvPicPr>
          <p:nvPr/>
        </p:nvPicPr>
        <p:blipFill>
          <a:blip r:embed="rId2" cstate="print"/>
          <a:srcRect l="26147" t="3668" r="25688"/>
          <a:stretch>
            <a:fillRect/>
          </a:stretch>
        </p:blipFill>
        <p:spPr bwMode="auto">
          <a:xfrm>
            <a:off x="2714612" y="214290"/>
            <a:ext cx="2500330" cy="3752849"/>
          </a:xfrm>
          <a:prstGeom prst="rect">
            <a:avLst/>
          </a:prstGeom>
          <a:noFill/>
        </p:spPr>
      </p:pic>
      <p:pic>
        <p:nvPicPr>
          <p:cNvPr id="64514" name="Picture 2" descr="Resultado de imagen de gota de agua"/>
          <p:cNvPicPr>
            <a:picLocks noChangeAspect="1" noChangeArrowheads="1"/>
          </p:cNvPicPr>
          <p:nvPr/>
        </p:nvPicPr>
        <p:blipFill>
          <a:blip r:embed="rId2" cstate="print"/>
          <a:srcRect l="26147" t="3668" r="25688"/>
          <a:stretch>
            <a:fillRect/>
          </a:stretch>
        </p:blipFill>
        <p:spPr bwMode="auto">
          <a:xfrm>
            <a:off x="357158" y="0"/>
            <a:ext cx="2500330" cy="3752849"/>
          </a:xfrm>
          <a:prstGeom prst="rect">
            <a:avLst/>
          </a:prstGeom>
          <a:noFill/>
        </p:spPr>
      </p:pic>
      <p:pic>
        <p:nvPicPr>
          <p:cNvPr id="3" name="Picture 4" descr="Resultado de imagen de cruz roja"/>
          <p:cNvPicPr>
            <a:picLocks noChangeAspect="1" noChangeArrowheads="1"/>
          </p:cNvPicPr>
          <p:nvPr/>
        </p:nvPicPr>
        <p:blipFill>
          <a:blip r:embed="rId3" cstate="print"/>
          <a:srcRect l="27148" t="5177" r="28128" b="9310"/>
          <a:stretch>
            <a:fillRect/>
          </a:stretch>
        </p:blipFill>
        <p:spPr bwMode="auto">
          <a:xfrm rot="2775858">
            <a:off x="1782953" y="1472894"/>
            <a:ext cx="1629439" cy="1676597"/>
          </a:xfrm>
          <a:prstGeom prst="rect">
            <a:avLst/>
          </a:prstGeom>
          <a:noFill/>
        </p:spPr>
      </p:pic>
      <p:pic>
        <p:nvPicPr>
          <p:cNvPr id="6146" name="Picture 2" descr="Resultado de imagen de dibujo de un rio dividido en d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3714752"/>
            <a:ext cx="4762500" cy="2857500"/>
          </a:xfrm>
          <a:prstGeom prst="rect">
            <a:avLst/>
          </a:prstGeom>
          <a:noFill/>
        </p:spPr>
      </p:pic>
      <p:pic>
        <p:nvPicPr>
          <p:cNvPr id="8" name="Picture 6" descr="Resultado de imagen de tic ver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4071942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IMG-20180214-WA00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714356"/>
            <a:ext cx="4125527" cy="5500702"/>
          </a:xfrm>
          <a:prstGeom prst="rect">
            <a:avLst/>
          </a:prstGeom>
        </p:spPr>
      </p:pic>
      <p:pic>
        <p:nvPicPr>
          <p:cNvPr id="8" name="7 Imagen" descr="IMG-20180214-WA00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75" y="8072470"/>
            <a:ext cx="428625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Resultado de imagen de epigenet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286644" y="1428736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Activo</a:t>
            </a:r>
            <a:endParaRPr lang="es-ES" sz="2800" b="1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786578" y="307181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Inactivo</a:t>
            </a:r>
            <a:endParaRPr lang="es-ES" sz="2800" b="1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3556" name="Picture 4" descr="Resultado de imagen de epigenetic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54505">
            <a:off x="1159263" y="437860"/>
            <a:ext cx="4357718" cy="2614631"/>
          </a:xfrm>
          <a:prstGeom prst="rect">
            <a:avLst/>
          </a:prstGeom>
          <a:noFill/>
        </p:spPr>
      </p:pic>
      <p:cxnSp>
        <p:nvCxnSpPr>
          <p:cNvPr id="7" name="6 Conector recto de flecha"/>
          <p:cNvCxnSpPr/>
          <p:nvPr/>
        </p:nvCxnSpPr>
        <p:spPr>
          <a:xfrm>
            <a:off x="2857488" y="2857496"/>
            <a:ext cx="3857652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 flipV="1">
            <a:off x="4643438" y="1714488"/>
            <a:ext cx="2500330" cy="3571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1746" name="Picture 2" descr="Resultado de imagen de expresión genét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429000"/>
            <a:ext cx="4071966" cy="305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80214-WA00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1142984"/>
            <a:ext cx="3482585" cy="46434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80214-WA0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44349" y="484619"/>
            <a:ext cx="4378819" cy="58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80214-WA0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895108" y="891050"/>
            <a:ext cx="4083371" cy="54444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80214-WA0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857356" y="1071546"/>
            <a:ext cx="6191229" cy="4643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IMG-20180214-WA00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64" y="785794"/>
            <a:ext cx="4071948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285728"/>
            <a:ext cx="6143668" cy="51706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¿Quién puede diferenciar estas voces?</a:t>
            </a:r>
            <a:endParaRPr lang="es-ES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50" name="AutoShape 2" descr="Resultado de imagen de voices"/>
          <p:cNvSpPr>
            <a:spLocks noChangeAspect="1" noChangeArrowheads="1"/>
          </p:cNvSpPr>
          <p:nvPr/>
        </p:nvSpPr>
        <p:spPr bwMode="auto">
          <a:xfrm>
            <a:off x="155575" y="-1889125"/>
            <a:ext cx="3943350" cy="3943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52" name="Picture 4" descr="Resultado de imagen de voic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714752"/>
            <a:ext cx="2786082" cy="27860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02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714348" y="1071546"/>
            <a:ext cx="2143140" cy="12858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V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928662" y="1357298"/>
            <a:ext cx="785818" cy="785818"/>
          </a:xfrm>
          <a:prstGeom prst="rect">
            <a:avLst/>
          </a:prstGeom>
        </p:spPr>
      </p:pic>
      <p:pic>
        <p:nvPicPr>
          <p:cNvPr id="5" name="Voz 007_sd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2000232" y="1285860"/>
            <a:ext cx="785818" cy="78581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2143108" y="357166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/>
              <a:t>¿Es la misma persona?</a:t>
            </a:r>
            <a:endParaRPr lang="es-ES" sz="2400" b="1" dirty="0"/>
          </a:p>
        </p:txBody>
      </p:sp>
      <p:sp>
        <p:nvSpPr>
          <p:cNvPr id="9" name="8 Elipse"/>
          <p:cNvSpPr/>
          <p:nvPr/>
        </p:nvSpPr>
        <p:spPr>
          <a:xfrm>
            <a:off x="3000364" y="1357298"/>
            <a:ext cx="857256" cy="5000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1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786314" y="1071546"/>
            <a:ext cx="2143140" cy="12858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Voz 008_sd.m4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4857752" y="1357298"/>
            <a:ext cx="857256" cy="857256"/>
          </a:xfrm>
          <a:prstGeom prst="rect">
            <a:avLst/>
          </a:prstGeom>
        </p:spPr>
      </p:pic>
      <p:pic>
        <p:nvPicPr>
          <p:cNvPr id="13" name="Voz 009_sd.m4a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5715008" y="1142984"/>
            <a:ext cx="1223970" cy="1223970"/>
          </a:xfrm>
          <a:prstGeom prst="rect">
            <a:avLst/>
          </a:prstGeom>
        </p:spPr>
      </p:pic>
      <p:sp>
        <p:nvSpPr>
          <p:cNvPr id="14" name="13 Elipse"/>
          <p:cNvSpPr/>
          <p:nvPr/>
        </p:nvSpPr>
        <p:spPr>
          <a:xfrm>
            <a:off x="7000892" y="1285860"/>
            <a:ext cx="857256" cy="5000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2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714348" y="2714620"/>
            <a:ext cx="2143140" cy="12858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Voz 002_sd.m4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1" cstate="print"/>
          <a:stretch>
            <a:fillRect/>
          </a:stretch>
        </p:blipFill>
        <p:spPr>
          <a:xfrm>
            <a:off x="857224" y="3000372"/>
            <a:ext cx="785818" cy="785818"/>
          </a:xfrm>
          <a:prstGeom prst="rect">
            <a:avLst/>
          </a:prstGeom>
        </p:spPr>
      </p:pic>
      <p:pic>
        <p:nvPicPr>
          <p:cNvPr id="17" name="Voz 003_sd.m4a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785918" y="3000372"/>
            <a:ext cx="785818" cy="785818"/>
          </a:xfrm>
          <a:prstGeom prst="rect">
            <a:avLst/>
          </a:prstGeom>
        </p:spPr>
      </p:pic>
      <p:sp>
        <p:nvSpPr>
          <p:cNvPr id="18" name="17 Elipse"/>
          <p:cNvSpPr/>
          <p:nvPr/>
        </p:nvSpPr>
        <p:spPr>
          <a:xfrm>
            <a:off x="3071802" y="3000372"/>
            <a:ext cx="857256" cy="5000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3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4786314" y="2643182"/>
            <a:ext cx="2143140" cy="12858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Voz 005_sd.m4a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5072066" y="2928934"/>
            <a:ext cx="661990" cy="661990"/>
          </a:xfrm>
          <a:prstGeom prst="rect">
            <a:avLst/>
          </a:prstGeom>
        </p:spPr>
      </p:pic>
      <p:pic>
        <p:nvPicPr>
          <p:cNvPr id="21" name="Voz 006_sd.m4a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5929322" y="2857496"/>
            <a:ext cx="723904" cy="723904"/>
          </a:xfrm>
          <a:prstGeom prst="rect">
            <a:avLst/>
          </a:prstGeom>
        </p:spPr>
      </p:pic>
      <p:sp>
        <p:nvSpPr>
          <p:cNvPr id="22" name="21 Elipse"/>
          <p:cNvSpPr/>
          <p:nvPr/>
        </p:nvSpPr>
        <p:spPr>
          <a:xfrm>
            <a:off x="7072330" y="2928934"/>
            <a:ext cx="857256" cy="5000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4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071802" y="4500570"/>
            <a:ext cx="2143140" cy="1285884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Voz 004_sd.m4a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 cstate="print"/>
          <a:stretch>
            <a:fillRect/>
          </a:stretch>
        </p:blipFill>
        <p:spPr>
          <a:xfrm>
            <a:off x="3857620" y="4714884"/>
            <a:ext cx="857256" cy="857256"/>
          </a:xfrm>
          <a:prstGeom prst="rect">
            <a:avLst/>
          </a:prstGeom>
        </p:spPr>
      </p:pic>
      <p:sp>
        <p:nvSpPr>
          <p:cNvPr id="25" name="24 Elipse"/>
          <p:cNvSpPr/>
          <p:nvPr/>
        </p:nvSpPr>
        <p:spPr>
          <a:xfrm>
            <a:off x="5429256" y="4929198"/>
            <a:ext cx="857256" cy="50006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5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27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4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97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52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57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80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13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40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 descr="Resultado de imagen de du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8945" y="1714488"/>
            <a:ext cx="2795055" cy="1857388"/>
          </a:xfrm>
          <a:prstGeom prst="rect">
            <a:avLst/>
          </a:prstGeom>
          <a:noFill/>
        </p:spPr>
      </p:pic>
      <p:cxnSp>
        <p:nvCxnSpPr>
          <p:cNvPr id="7" name="6 Conector curvado"/>
          <p:cNvCxnSpPr/>
          <p:nvPr/>
        </p:nvCxnSpPr>
        <p:spPr>
          <a:xfrm>
            <a:off x="4929190" y="1071546"/>
            <a:ext cx="1571636" cy="92869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8138" name="Picture 10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00438"/>
            <a:ext cx="2248744" cy="2821152"/>
          </a:xfrm>
          <a:prstGeom prst="rect">
            <a:avLst/>
          </a:prstGeom>
          <a:noFill/>
        </p:spPr>
      </p:pic>
      <p:cxnSp>
        <p:nvCxnSpPr>
          <p:cNvPr id="13" name="12 Conector recto de flecha"/>
          <p:cNvCxnSpPr/>
          <p:nvPr/>
        </p:nvCxnSpPr>
        <p:spPr>
          <a:xfrm rot="16200000" flipH="1">
            <a:off x="2393141" y="5179231"/>
            <a:ext cx="642942" cy="5715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rot="10800000" flipV="1">
            <a:off x="5072066" y="3286124"/>
            <a:ext cx="2000264" cy="17859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1428728" y="428604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latin typeface="Bernard MT Condensed" pitchFamily="18" charset="0"/>
              </a:rPr>
              <a:t>GENÉTICA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143240" y="5072074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 smtClean="0">
                <a:latin typeface="Bernard MT Condensed" pitchFamily="18" charset="0"/>
              </a:rPr>
              <a:t>EPIGENÉTICA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AutoShape 2" descr="Resultado de imagen de dna sequen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3428" name="Picture 4" descr="Resultado de imagen de dna sequen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85728"/>
            <a:ext cx="1759056" cy="2623154"/>
          </a:xfrm>
          <a:prstGeom prst="rect">
            <a:avLst/>
          </a:prstGeom>
          <a:noFill/>
        </p:spPr>
      </p:pic>
      <p:sp>
        <p:nvSpPr>
          <p:cNvPr id="103430" name="AutoShape 6" descr="Resultado de imagen de monigo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3432" name="Picture 8" descr="Resultado de imagen de monigo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28"/>
            <a:ext cx="2214578" cy="2214578"/>
          </a:xfrm>
          <a:prstGeom prst="rect">
            <a:avLst/>
          </a:prstGeom>
          <a:noFill/>
        </p:spPr>
      </p:pic>
      <p:sp>
        <p:nvSpPr>
          <p:cNvPr id="6" name="5 Elipse"/>
          <p:cNvSpPr/>
          <p:nvPr/>
        </p:nvSpPr>
        <p:spPr>
          <a:xfrm>
            <a:off x="5929322" y="285728"/>
            <a:ext cx="2643206" cy="242889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800" b="1" dirty="0">
              <a:ln>
                <a:solidFill>
                  <a:srgbClr val="00206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072198" y="1000108"/>
            <a:ext cx="2500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</a:rPr>
              <a:t>Cambios </a:t>
            </a:r>
            <a:r>
              <a:rPr lang="es-ES" sz="2800" b="1" dirty="0" err="1" smtClean="0">
                <a:solidFill>
                  <a:schemeClr val="bg1"/>
                </a:solidFill>
              </a:rPr>
              <a:t>epigenéticos</a:t>
            </a:r>
            <a:endParaRPr lang="es-ES" sz="2800" b="1" dirty="0">
              <a:solidFill>
                <a:schemeClr val="bg1"/>
              </a:solidFill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4929190" y="1285860"/>
            <a:ext cx="928694" cy="42862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10 Flecha abajo"/>
          <p:cNvSpPr/>
          <p:nvPr/>
        </p:nvSpPr>
        <p:spPr>
          <a:xfrm rot="2006405">
            <a:off x="5822337" y="2473138"/>
            <a:ext cx="557429" cy="1425525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4" descr="Resultado de imagen de dna sequenc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857628"/>
            <a:ext cx="1759056" cy="2623154"/>
          </a:xfrm>
          <a:prstGeom prst="rect">
            <a:avLst/>
          </a:prstGeom>
          <a:noFill/>
        </p:spPr>
      </p:pic>
      <p:pic>
        <p:nvPicPr>
          <p:cNvPr id="103434" name="Picture 10" descr="Resultado de imagen de monigo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3857628"/>
            <a:ext cx="206016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n relaciona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0162">
            <a:off x="1143258" y="552779"/>
            <a:ext cx="6215106" cy="1917873"/>
          </a:xfrm>
          <a:prstGeom prst="rect">
            <a:avLst/>
          </a:prstGeom>
          <a:noFill/>
        </p:spPr>
      </p:pic>
      <p:pic>
        <p:nvPicPr>
          <p:cNvPr id="5" name="Picture 4" descr="Resultado de imagen de instruc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95104">
            <a:off x="5454563" y="2811364"/>
            <a:ext cx="1643074" cy="1643074"/>
          </a:xfrm>
          <a:prstGeom prst="rect">
            <a:avLst/>
          </a:prstGeom>
          <a:noFill/>
        </p:spPr>
      </p:pic>
      <p:pic>
        <p:nvPicPr>
          <p:cNvPr id="21508" name="Picture 4" descr="Resultado de imagen de instructio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26807">
            <a:off x="7030056" y="3315288"/>
            <a:ext cx="1643074" cy="1643074"/>
          </a:xfrm>
          <a:prstGeom prst="rect">
            <a:avLst/>
          </a:prstGeom>
          <a:noFill/>
        </p:spPr>
      </p:pic>
      <p:cxnSp>
        <p:nvCxnSpPr>
          <p:cNvPr id="7" name="6 Conector recto de flecha"/>
          <p:cNvCxnSpPr/>
          <p:nvPr/>
        </p:nvCxnSpPr>
        <p:spPr>
          <a:xfrm>
            <a:off x="4143372" y="1357298"/>
            <a:ext cx="1857388" cy="17145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>
            <a:off x="5214942" y="1285860"/>
            <a:ext cx="2428892" cy="2286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510" name="Picture 6" descr="Resultado de imagen de our bod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286256"/>
            <a:ext cx="3643338" cy="2045820"/>
          </a:xfrm>
          <a:prstGeom prst="rect">
            <a:avLst/>
          </a:prstGeom>
          <a:noFill/>
        </p:spPr>
      </p:pic>
      <p:sp>
        <p:nvSpPr>
          <p:cNvPr id="12" name="11 Flecha curvada hacia la izquierda"/>
          <p:cNvSpPr/>
          <p:nvPr/>
        </p:nvSpPr>
        <p:spPr>
          <a:xfrm rot="1945862">
            <a:off x="6034434" y="4612594"/>
            <a:ext cx="750191" cy="1143008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Resultado de imagen de d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428604"/>
            <a:ext cx="3357586" cy="2514950"/>
          </a:xfrm>
          <a:prstGeom prst="rect">
            <a:avLst/>
          </a:prstGeom>
          <a:noFill/>
        </p:spPr>
      </p:pic>
      <p:sp>
        <p:nvSpPr>
          <p:cNvPr id="104452" name="AutoShape 4" descr="Resultado de imagen de par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4454" name="Picture 6" descr="Resultado de imagen de par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5183" y="3071810"/>
            <a:ext cx="4371594" cy="3038258"/>
          </a:xfrm>
          <a:prstGeom prst="rect">
            <a:avLst/>
          </a:prstGeom>
          <a:noFill/>
        </p:spPr>
      </p:pic>
      <p:cxnSp>
        <p:nvCxnSpPr>
          <p:cNvPr id="8" name="7 Conector recto de flecha"/>
          <p:cNvCxnSpPr/>
          <p:nvPr/>
        </p:nvCxnSpPr>
        <p:spPr>
          <a:xfrm rot="16200000" flipH="1">
            <a:off x="3536149" y="2321711"/>
            <a:ext cx="2000264" cy="16430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10 Flecha curvada hacia abajo"/>
          <p:cNvSpPr/>
          <p:nvPr/>
        </p:nvSpPr>
        <p:spPr>
          <a:xfrm>
            <a:off x="6215074" y="3571876"/>
            <a:ext cx="1143008" cy="571504"/>
          </a:xfrm>
          <a:prstGeom prst="curved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2" name="11 Flecha curvada hacia abajo"/>
          <p:cNvSpPr/>
          <p:nvPr/>
        </p:nvSpPr>
        <p:spPr>
          <a:xfrm>
            <a:off x="5357818" y="2714620"/>
            <a:ext cx="2428892" cy="1000132"/>
          </a:xfrm>
          <a:prstGeom prst="curvedDownArrow">
            <a:avLst>
              <a:gd name="adj1" fmla="val 14795"/>
              <a:gd name="adj2" fmla="val 50000"/>
              <a:gd name="adj3" fmla="val 25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13" name="12 Flecha izquierda"/>
          <p:cNvSpPr/>
          <p:nvPr/>
        </p:nvSpPr>
        <p:spPr>
          <a:xfrm rot="20349936">
            <a:off x="4526637" y="4545021"/>
            <a:ext cx="1533898" cy="428628"/>
          </a:xfrm>
          <a:prstGeom prst="leftArrow">
            <a:avLst>
              <a:gd name="adj1" fmla="val 40380"/>
              <a:gd name="adj2" fmla="val 500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Flecha izquierda"/>
          <p:cNvSpPr/>
          <p:nvPr/>
        </p:nvSpPr>
        <p:spPr>
          <a:xfrm rot="20066703">
            <a:off x="4530747" y="4339514"/>
            <a:ext cx="642942" cy="285752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482" name="Picture 2" descr="Resultado de imagen de dn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14290"/>
            <a:ext cx="3143272" cy="2357454"/>
          </a:xfrm>
          <a:prstGeom prst="rect">
            <a:avLst/>
          </a:prstGeom>
          <a:noFill/>
        </p:spPr>
      </p:pic>
      <p:cxnSp>
        <p:nvCxnSpPr>
          <p:cNvPr id="6" name="5 Conector recto de flecha"/>
          <p:cNvCxnSpPr/>
          <p:nvPr/>
        </p:nvCxnSpPr>
        <p:spPr>
          <a:xfrm rot="5400000">
            <a:off x="5179223" y="2750339"/>
            <a:ext cx="2714644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Resultado de imagen de same peop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4034367" cy="4500594"/>
          </a:xfrm>
          <a:prstGeom prst="rect">
            <a:avLst/>
          </a:prstGeom>
          <a:noFill/>
        </p:spPr>
      </p:pic>
      <p:sp>
        <p:nvSpPr>
          <p:cNvPr id="105476" name="AutoShape 4" descr="Resultado de imagen de monigot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5478" name="Picture 6" descr="Resultado de imagen de monigot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629" y="3124561"/>
            <a:ext cx="4214842" cy="3157766"/>
          </a:xfrm>
          <a:prstGeom prst="rect">
            <a:avLst/>
          </a:prstGeom>
          <a:noFill/>
        </p:spPr>
      </p:pic>
      <p:sp>
        <p:nvSpPr>
          <p:cNvPr id="9" name="8 Flecha izquierda y arriba"/>
          <p:cNvSpPr/>
          <p:nvPr/>
        </p:nvSpPr>
        <p:spPr>
          <a:xfrm rot="16200000">
            <a:off x="5429256" y="1643050"/>
            <a:ext cx="1857388" cy="1857388"/>
          </a:xfrm>
          <a:prstGeom prst="leftUpArrow">
            <a:avLst>
              <a:gd name="adj1" fmla="val 18231"/>
              <a:gd name="adj2" fmla="val 25000"/>
              <a:gd name="adj3" fmla="val 25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Resultado de imagen de cig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00042"/>
            <a:ext cx="3697967" cy="1571636"/>
          </a:xfrm>
          <a:prstGeom prst="rect">
            <a:avLst/>
          </a:prstGeom>
          <a:noFill/>
        </p:spPr>
      </p:pic>
      <p:pic>
        <p:nvPicPr>
          <p:cNvPr id="106500" name="Picture 4" descr="Resultado de imagen de many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3643314"/>
            <a:ext cx="4594110" cy="2543168"/>
          </a:xfrm>
          <a:prstGeom prst="rect">
            <a:avLst/>
          </a:prstGeom>
          <a:noFill/>
        </p:spPr>
      </p:pic>
      <p:cxnSp>
        <p:nvCxnSpPr>
          <p:cNvPr id="13" name="12 Conector curvado"/>
          <p:cNvCxnSpPr/>
          <p:nvPr/>
        </p:nvCxnSpPr>
        <p:spPr>
          <a:xfrm rot="5400000">
            <a:off x="3321835" y="2464587"/>
            <a:ext cx="1428760" cy="785818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flipV="1">
            <a:off x="4643438" y="2571744"/>
            <a:ext cx="1857388" cy="1500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5400000" flipH="1" flipV="1">
            <a:off x="4143372" y="3214686"/>
            <a:ext cx="2928958" cy="19288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3" name="Picture 4" descr="Resultado de imagen de dna sequen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285728"/>
            <a:ext cx="1759056" cy="2623154"/>
          </a:xfrm>
          <a:prstGeom prst="rect">
            <a:avLst/>
          </a:prstGeom>
          <a:noFill/>
        </p:spPr>
      </p:pic>
      <p:cxnSp>
        <p:nvCxnSpPr>
          <p:cNvPr id="27" name="26 Conector recto de flecha"/>
          <p:cNvCxnSpPr/>
          <p:nvPr/>
        </p:nvCxnSpPr>
        <p:spPr>
          <a:xfrm flipV="1">
            <a:off x="4795838" y="3857628"/>
            <a:ext cx="2062178" cy="3667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 flipV="1">
            <a:off x="4714876" y="5500702"/>
            <a:ext cx="228601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2530" name="Picture 2" descr="Resultado de imagen de caracteristic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3000372"/>
            <a:ext cx="1428760" cy="1428760"/>
          </a:xfrm>
          <a:prstGeom prst="rect">
            <a:avLst/>
          </a:prstGeom>
          <a:noFill/>
        </p:spPr>
      </p:pic>
      <p:pic>
        <p:nvPicPr>
          <p:cNvPr id="22532" name="Picture 4" descr="Resultado de imagen de caracteristica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4286256"/>
            <a:ext cx="25717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687</TotalTime>
  <Words>346</Words>
  <Application>Microsoft Office PowerPoint</Application>
  <PresentationFormat>Presentación en pantalla (4:3)</PresentationFormat>
  <Paragraphs>75</Paragraphs>
  <Slides>47</Slides>
  <Notes>2</Notes>
  <HiddenSlides>0</HiddenSlides>
  <MMClips>9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47</vt:i4>
      </vt:variant>
    </vt:vector>
  </HeadingPairs>
  <TitlesOfParts>
    <vt:vector size="55" baseType="lpstr">
      <vt:lpstr>Bernard MT Condensed</vt:lpstr>
      <vt:lpstr>Calibri</vt:lpstr>
      <vt:lpstr>Comic Sans MS</vt:lpstr>
      <vt:lpstr>Gill Sans MT</vt:lpstr>
      <vt:lpstr>Verdana</vt:lpstr>
      <vt:lpstr>Wingdings</vt:lpstr>
      <vt:lpstr>Wingdings 2</vt:lpstr>
      <vt:lpstr>Solsticio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Biblioteca</dc:creator>
  <cp:lastModifiedBy>Juan José Sáenz de la Torre</cp:lastModifiedBy>
  <cp:revision>63</cp:revision>
  <dcterms:created xsi:type="dcterms:W3CDTF">2017-11-13T16:12:01Z</dcterms:created>
  <dcterms:modified xsi:type="dcterms:W3CDTF">2018-02-17T07:51:43Z</dcterms:modified>
</cp:coreProperties>
</file>